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4"/>
  </p:sldMasterIdLst>
  <p:notesMasterIdLst>
    <p:notesMasterId r:id="rId43"/>
  </p:notesMasterIdLst>
  <p:sldIdLst>
    <p:sldId id="256" r:id="rId5"/>
    <p:sldId id="268" r:id="rId6"/>
    <p:sldId id="262" r:id="rId7"/>
    <p:sldId id="285" r:id="rId8"/>
    <p:sldId id="270" r:id="rId9"/>
    <p:sldId id="271" r:id="rId10"/>
    <p:sldId id="264" r:id="rId11"/>
    <p:sldId id="280" r:id="rId12"/>
    <p:sldId id="297" r:id="rId13"/>
    <p:sldId id="273" r:id="rId14"/>
    <p:sldId id="289" r:id="rId15"/>
    <p:sldId id="290" r:id="rId16"/>
    <p:sldId id="291" r:id="rId17"/>
    <p:sldId id="298" r:id="rId18"/>
    <p:sldId id="287" r:id="rId19"/>
    <p:sldId id="274" r:id="rId20"/>
    <p:sldId id="300" r:id="rId21"/>
    <p:sldId id="301" r:id="rId22"/>
    <p:sldId id="302" r:id="rId23"/>
    <p:sldId id="303" r:id="rId24"/>
    <p:sldId id="304" r:id="rId25"/>
    <p:sldId id="272" r:id="rId26"/>
    <p:sldId id="265" r:id="rId27"/>
    <p:sldId id="263" r:id="rId28"/>
    <p:sldId id="266" r:id="rId29"/>
    <p:sldId id="267" r:id="rId30"/>
    <p:sldId id="286" r:id="rId31"/>
    <p:sldId id="292" r:id="rId32"/>
    <p:sldId id="293" r:id="rId33"/>
    <p:sldId id="294" r:id="rId34"/>
    <p:sldId id="295" r:id="rId35"/>
    <p:sldId id="296" r:id="rId36"/>
    <p:sldId id="278" r:id="rId37"/>
    <p:sldId id="279" r:id="rId38"/>
    <p:sldId id="281" r:id="rId39"/>
    <p:sldId id="282" r:id="rId40"/>
    <p:sldId id="283" r:id="rId41"/>
    <p:sldId id="299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DDC5"/>
    <a:srgbClr val="ECB7C1"/>
    <a:srgbClr val="F0E3BF"/>
    <a:srgbClr val="DD7F91"/>
    <a:srgbClr val="2AA82A"/>
    <a:srgbClr val="33CC33"/>
    <a:srgbClr val="E9645D"/>
    <a:srgbClr val="FF2D2D"/>
    <a:srgbClr val="B889DB"/>
    <a:srgbClr val="FFF2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034" autoAdjust="0"/>
  </p:normalViewPr>
  <p:slideViewPr>
    <p:cSldViewPr snapToGrid="0">
      <p:cViewPr varScale="1">
        <p:scale>
          <a:sx n="55" d="100"/>
          <a:sy n="55" d="100"/>
        </p:scale>
        <p:origin x="1072" y="5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jpe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571900-9EDB-1247-B154-23EF27957FC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Click to edit Master text styles</a:t>
            </a:r>
          </a:p>
          <a:p>
            <a:pPr lvl="1"/>
            <a:r>
              <a:rPr lang="tr-TR"/>
              <a:t>Second level</a:t>
            </a:r>
          </a:p>
          <a:p>
            <a:pPr lvl="2"/>
            <a:r>
              <a:rPr lang="tr-TR"/>
              <a:t>Third level</a:t>
            </a:r>
          </a:p>
          <a:p>
            <a:pPr lvl="3"/>
            <a:r>
              <a:rPr lang="tr-TR"/>
              <a:t>Fourth level</a:t>
            </a:r>
          </a:p>
          <a:p>
            <a:pPr lvl="4"/>
            <a:r>
              <a:rPr lang="tr-TR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78CD8-10C9-E64B-BAD0-CE8F5AAA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13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it three lines, each year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8CD8-10C9-E64B-BAD0-CE8F5AAA3C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09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Category vs brand. Why did we make those distinction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8CD8-10C9-E64B-BAD0-CE8F5AAA3C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866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8CD8-10C9-E64B-BAD0-CE8F5AAA3CE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404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8CD8-10C9-E64B-BAD0-CE8F5AAA3CE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327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Label y axis properly – dollar velocity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8CD8-10C9-E64B-BAD0-CE8F5AAA3CE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8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Tie it all back to regressions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8CD8-10C9-E64B-BAD0-CE8F5AAA3CE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138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F2190-D651-4C7D-B2DE-C47DFF16C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8880F-D5D4-4FD7-948C-1D565F33219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PPT01-01.jpg">
            <a:extLst>
              <a:ext uri="{FF2B5EF4-FFF2-40B4-BE49-F238E27FC236}">
                <a16:creationId xmlns:a16="http://schemas.microsoft.com/office/drawing/2014/main" id="{7E5053CE-FD2A-4F1A-B794-7A98505038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360" y="0"/>
            <a:ext cx="4522641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55B048F5-2B14-437B-AAE2-E32F98778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207" y="1601299"/>
            <a:ext cx="7635252" cy="1938992"/>
          </a:xfrm>
        </p:spPr>
        <p:txBody>
          <a:bodyPr anchor="b">
            <a:spAutoFit/>
          </a:bodyPr>
          <a:lstStyle>
            <a:lvl1pPr>
              <a:defRPr sz="6000">
                <a:solidFill>
                  <a:srgbClr val="1F497D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9EF7A13-3B1A-48B1-8B9C-214E1042C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2207" y="3780757"/>
            <a:ext cx="7635252" cy="461665"/>
          </a:xfrm>
        </p:spPr>
        <p:txBody>
          <a:bodyPr>
            <a:spAutoFit/>
          </a:bodyPr>
          <a:lstStyle>
            <a:lvl1pPr marL="0" indent="0">
              <a:buNone/>
              <a:defRPr sz="2400">
                <a:solidFill>
                  <a:srgbClr val="D32C2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AF36852-9ECB-4530-BFF0-5E7153EE4169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620956" y="5061017"/>
            <a:ext cx="2793005" cy="338554"/>
          </a:xfrm>
        </p:spPr>
        <p:txBody>
          <a:bodyPr>
            <a:spAutoFit/>
          </a:bodyPr>
          <a:lstStyle>
            <a:lvl1pPr marL="0" indent="0" algn="l">
              <a:buNone/>
              <a:defRPr sz="1600">
                <a:solidFill>
                  <a:srgbClr val="D32C2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EFA74979-6122-44F3-9CEE-5CEBF2577A2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620956" y="5587527"/>
            <a:ext cx="2793005" cy="338554"/>
          </a:xfrm>
        </p:spPr>
        <p:txBody>
          <a:bodyPr>
            <a:spAutoFit/>
          </a:bodyPr>
          <a:lstStyle>
            <a:lvl1pPr marL="0" indent="0" algn="l">
              <a:buNone/>
              <a:defRPr sz="16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Names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BFA2A2-EE55-47AA-9DBA-2C618E17BB6B}"/>
              </a:ext>
            </a:extLst>
          </p:cNvPr>
          <p:cNvSpPr/>
          <p:nvPr userDrawn="1"/>
        </p:nvSpPr>
        <p:spPr>
          <a:xfrm>
            <a:off x="6620958" y="6545033"/>
            <a:ext cx="1909969" cy="188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100">
                <a:ln>
                  <a:noFill/>
                </a:ln>
                <a:solidFill>
                  <a:srgbClr val="D32C2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omniumCPG.com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C0B756-788F-45C6-8534-702D5F06C8E4}"/>
              </a:ext>
            </a:extLst>
          </p:cNvPr>
          <p:cNvSpPr/>
          <p:nvPr userDrawn="1"/>
        </p:nvSpPr>
        <p:spPr>
          <a:xfrm>
            <a:off x="382207" y="6548077"/>
            <a:ext cx="3708328" cy="188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7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Copyright © 2025, Omnium, LLC. All Rights Reserved</a:t>
            </a:r>
          </a:p>
        </p:txBody>
      </p:sp>
      <p:pic>
        <p:nvPicPr>
          <p:cNvPr id="2" name="Picture 1" descr="omnium_logo.png">
            <a:extLst>
              <a:ext uri="{FF2B5EF4-FFF2-40B4-BE49-F238E27FC236}">
                <a16:creationId xmlns:a16="http://schemas.microsoft.com/office/drawing/2014/main" id="{2307A2DD-290A-ACDD-B2C3-7456763C560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64" y="5292100"/>
            <a:ext cx="2083589" cy="131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78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PT02-01.jpg">
            <a:extLst>
              <a:ext uri="{FF2B5EF4-FFF2-40B4-BE49-F238E27FC236}">
                <a16:creationId xmlns:a16="http://schemas.microsoft.com/office/drawing/2014/main" id="{475D127C-9895-4850-9205-BB88F86DDA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6469504"/>
            <a:ext cx="12192000" cy="388496"/>
          </a:xfrm>
          <a:prstGeom prst="rect">
            <a:avLst/>
          </a:prstGeom>
        </p:spPr>
      </p:pic>
      <p:pic>
        <p:nvPicPr>
          <p:cNvPr id="7" name="Picture 6" descr="PPT02-01.jpg">
            <a:extLst>
              <a:ext uri="{FF2B5EF4-FFF2-40B4-BE49-F238E27FC236}">
                <a16:creationId xmlns:a16="http://schemas.microsoft.com/office/drawing/2014/main" id="{AF297CEF-0299-44A7-B77C-1CD3C8DB75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884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A5CD88-1F3A-4E3D-B0A5-820B0DD5B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3455"/>
            <a:ext cx="10515600" cy="947173"/>
          </a:xfrm>
        </p:spPr>
        <p:txBody>
          <a:bodyPr>
            <a:normAutofit/>
          </a:bodyPr>
          <a:lstStyle>
            <a:lvl1pPr>
              <a:defRPr sz="3600">
                <a:solidFill>
                  <a:srgbClr val="1F497D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BCA6B-E903-4A37-8769-B3E4E42F0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474"/>
            <a:ext cx="10515600" cy="48145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 descr="omnium_logo.png">
            <a:extLst>
              <a:ext uri="{FF2B5EF4-FFF2-40B4-BE49-F238E27FC236}">
                <a16:creationId xmlns:a16="http://schemas.microsoft.com/office/drawing/2014/main" id="{738E007E-8AF0-451E-88E7-C7F975B1091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6234" y="6469504"/>
            <a:ext cx="637482" cy="40170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6EB9A33-0A4A-4687-9A24-D90071655255}"/>
              </a:ext>
            </a:extLst>
          </p:cNvPr>
          <p:cNvSpPr/>
          <p:nvPr userDrawn="1"/>
        </p:nvSpPr>
        <p:spPr>
          <a:xfrm>
            <a:off x="8855184" y="6647974"/>
            <a:ext cx="2498616" cy="188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5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Copyright </a:t>
            </a:r>
            <a:r>
              <a:rPr lang="en-US" sz="500">
                <a:solidFill>
                  <a:schemeClr val="accent1"/>
                </a:solidFill>
              </a:rPr>
              <a:t>©</a:t>
            </a:r>
            <a:r>
              <a:rPr lang="en-US" sz="5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2025 Omnium, LLC. All Rights Reserved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0D3DDA55-B209-47F7-8D55-D4A517B5549D}"/>
              </a:ext>
            </a:extLst>
          </p:cNvPr>
          <p:cNvSpPr txBox="1">
            <a:spLocks/>
          </p:cNvSpPr>
          <p:nvPr userDrawn="1"/>
        </p:nvSpPr>
        <p:spPr>
          <a:xfrm>
            <a:off x="2" y="6492878"/>
            <a:ext cx="546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88880F-D5D4-4FD7-948C-1D565F332195}" type="slidenum">
              <a:rPr lang="en-US" sz="1000" smtClean="0">
                <a:solidFill>
                  <a:schemeClr val="bg1"/>
                </a:solidFill>
              </a:rPr>
              <a:pPr/>
              <a:t>‹#›</a:t>
            </a:fld>
            <a:endParaRPr 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9823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PT-01.jpg">
            <a:extLst>
              <a:ext uri="{FF2B5EF4-FFF2-40B4-BE49-F238E27FC236}">
                <a16:creationId xmlns:a16="http://schemas.microsoft.com/office/drawing/2014/main" id="{707C2EFE-33DB-4048-B432-CB190BC063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445"/>
          <a:stretch/>
        </p:blipFill>
        <p:spPr>
          <a:xfrm>
            <a:off x="1" y="0"/>
            <a:ext cx="16608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7B30CB-C4DB-4D24-A3AC-D50951421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241" y="968376"/>
            <a:ext cx="10033659" cy="2852737"/>
          </a:xfrm>
        </p:spPr>
        <p:txBody>
          <a:bodyPr anchor="b"/>
          <a:lstStyle>
            <a:lvl1pPr>
              <a:defRPr sz="6000">
                <a:solidFill>
                  <a:srgbClr val="1F497D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6AE78-08D0-452B-AD45-E0F6A0AC0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85241" y="4180455"/>
            <a:ext cx="1003365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13C6197-81C3-4F13-AE8E-979B4A4DF1AD}"/>
              </a:ext>
            </a:extLst>
          </p:cNvPr>
          <p:cNvSpPr txBox="1">
            <a:spLocks/>
          </p:cNvSpPr>
          <p:nvPr userDrawn="1"/>
        </p:nvSpPr>
        <p:spPr>
          <a:xfrm>
            <a:off x="2" y="6492878"/>
            <a:ext cx="546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88880F-D5D4-4FD7-948C-1D565F332195}" type="slidenum">
              <a:rPr lang="en-US" sz="1000" smtClean="0">
                <a:solidFill>
                  <a:schemeClr val="bg1"/>
                </a:solidFill>
              </a:rPr>
              <a:pPr/>
              <a:t>‹#›</a:t>
            </a:fld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CB4DE1-EC01-4B3E-9ED9-1C30C75CC708}"/>
              </a:ext>
            </a:extLst>
          </p:cNvPr>
          <p:cNvSpPr/>
          <p:nvPr userDrawn="1"/>
        </p:nvSpPr>
        <p:spPr>
          <a:xfrm>
            <a:off x="8855184" y="6647974"/>
            <a:ext cx="2498616" cy="188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5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Copyright </a:t>
            </a:r>
            <a:r>
              <a:rPr lang="en-US" sz="500">
                <a:solidFill>
                  <a:schemeClr val="accent1"/>
                </a:solidFill>
              </a:rPr>
              <a:t>©</a:t>
            </a:r>
            <a:r>
              <a:rPr lang="en-US" sz="5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2025, Omnium, LLC. All Rights Reserved</a:t>
            </a:r>
          </a:p>
        </p:txBody>
      </p:sp>
      <p:pic>
        <p:nvPicPr>
          <p:cNvPr id="4" name="Picture 3" descr="omnium_logo.png">
            <a:extLst>
              <a:ext uri="{FF2B5EF4-FFF2-40B4-BE49-F238E27FC236}">
                <a16:creationId xmlns:a16="http://schemas.microsoft.com/office/drawing/2014/main" id="{7ABBA355-EA5B-4895-8F03-10E8855A4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6234" y="6469504"/>
            <a:ext cx="637482" cy="40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237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F2190-D651-4C7D-B2DE-C47DFF16C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8880F-D5D4-4FD7-948C-1D565F33219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PPT01-01.jpg">
            <a:extLst>
              <a:ext uri="{FF2B5EF4-FFF2-40B4-BE49-F238E27FC236}">
                <a16:creationId xmlns:a16="http://schemas.microsoft.com/office/drawing/2014/main" id="{7E5053CE-FD2A-4F1A-B794-7A98505038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360" y="0"/>
            <a:ext cx="4522641" cy="6858000"/>
          </a:xfrm>
          <a:prstGeom prst="rect">
            <a:avLst/>
          </a:prstGeom>
        </p:spPr>
      </p:pic>
      <p:pic>
        <p:nvPicPr>
          <p:cNvPr id="10" name="Picture 9" descr="omnium_logo.png">
            <a:extLst>
              <a:ext uri="{FF2B5EF4-FFF2-40B4-BE49-F238E27FC236}">
                <a16:creationId xmlns:a16="http://schemas.microsoft.com/office/drawing/2014/main" id="{31605ABD-CC3E-48C7-90A0-A9245A8420F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64" y="5292100"/>
            <a:ext cx="2145235" cy="1313315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55B048F5-2B14-437B-AAE2-E32F98778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207" y="1601299"/>
            <a:ext cx="7635252" cy="1938992"/>
          </a:xfrm>
        </p:spPr>
        <p:txBody>
          <a:bodyPr anchor="b">
            <a:spAutoFit/>
          </a:bodyPr>
          <a:lstStyle>
            <a:lvl1pPr>
              <a:defRPr sz="6000">
                <a:solidFill>
                  <a:srgbClr val="1F497D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9EF7A13-3B1A-48B1-8B9C-214E1042C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2207" y="3780757"/>
            <a:ext cx="7635252" cy="461665"/>
          </a:xfrm>
        </p:spPr>
        <p:txBody>
          <a:bodyPr>
            <a:spAutoFit/>
          </a:bodyPr>
          <a:lstStyle>
            <a:lvl1pPr marL="0" indent="0">
              <a:buNone/>
              <a:defRPr sz="2400">
                <a:solidFill>
                  <a:srgbClr val="D32C2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AF36852-9ECB-4530-BFF0-5E7153EE4169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620956" y="5061017"/>
            <a:ext cx="2793005" cy="338554"/>
          </a:xfrm>
        </p:spPr>
        <p:txBody>
          <a:bodyPr>
            <a:spAutoFit/>
          </a:bodyPr>
          <a:lstStyle>
            <a:lvl1pPr marL="0" indent="0" algn="l">
              <a:buNone/>
              <a:defRPr sz="1600">
                <a:solidFill>
                  <a:srgbClr val="D32C2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EFA74979-6122-44F3-9CEE-5CEBF2577A2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620956" y="5587527"/>
            <a:ext cx="2793005" cy="338554"/>
          </a:xfrm>
        </p:spPr>
        <p:txBody>
          <a:bodyPr>
            <a:spAutoFit/>
          </a:bodyPr>
          <a:lstStyle>
            <a:lvl1pPr marL="0" indent="0" algn="l">
              <a:buNone/>
              <a:defRPr sz="16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Names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BFA2A2-EE55-47AA-9DBA-2C618E17BB6B}"/>
              </a:ext>
            </a:extLst>
          </p:cNvPr>
          <p:cNvSpPr/>
          <p:nvPr userDrawn="1"/>
        </p:nvSpPr>
        <p:spPr>
          <a:xfrm>
            <a:off x="6620958" y="6545033"/>
            <a:ext cx="1909969" cy="188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100">
                <a:ln>
                  <a:noFill/>
                </a:ln>
                <a:solidFill>
                  <a:srgbClr val="D32C2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omniumCPG.com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C0B756-788F-45C6-8534-702D5F06C8E4}"/>
              </a:ext>
            </a:extLst>
          </p:cNvPr>
          <p:cNvSpPr/>
          <p:nvPr userDrawn="1"/>
        </p:nvSpPr>
        <p:spPr>
          <a:xfrm>
            <a:off x="382207" y="6548077"/>
            <a:ext cx="3708328" cy="188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70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Copyright © 2025, Omnium, LLC.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99136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5673DD-8AB9-4123-B065-2AD58172C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7CFE0-0BF3-4752-AF3F-D39FC3D99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2AB91-A094-443C-82BC-54A51C0BD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8880F-D5D4-4FD7-948C-1D565F332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245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68" r:id="rId4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1.emf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tudentsxstudents.com/vast-data-deduction-insight-on-how-a-computer-earmarks-data-af51f9870b58" TargetMode="External"/><Relationship Id="rId2" Type="http://schemas.openxmlformats.org/officeDocument/2006/relationships/hyperlink" Target="https://doi.org/10.1186/s12874-024-02427-8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ocs.scipy.org/doc/scipy/reference/generated/scipy.cluster.hierarchy.linkage.html" TargetMode="External"/><Relationship Id="rId4" Type="http://schemas.openxmlformats.org/officeDocument/2006/relationships/hyperlink" Target="https://scikit-learn.org/stable/modules/clustering.html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F13AD-F158-CC95-E98D-4C8DC714A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206" y="2032186"/>
            <a:ext cx="8313738" cy="1508105"/>
          </a:xfrm>
        </p:spPr>
        <p:txBody>
          <a:bodyPr/>
          <a:lstStyle/>
          <a:p>
            <a:r>
              <a:rPr lang="en-US" dirty="0">
                <a:latin typeface="Tahoma"/>
                <a:ea typeface="Tahoma"/>
                <a:cs typeface="Tahoma"/>
              </a:rPr>
              <a:t>Seasonality Clustering </a:t>
            </a:r>
            <a:br>
              <a:rPr lang="en-US" dirty="0">
                <a:latin typeface="Tahoma"/>
                <a:ea typeface="Tahoma"/>
                <a:cs typeface="Tahoma"/>
              </a:rPr>
            </a:br>
            <a:r>
              <a:rPr lang="en-US" sz="3200" dirty="0">
                <a:latin typeface="Tahoma"/>
                <a:ea typeface="Tahoma"/>
                <a:cs typeface="Tahoma"/>
              </a:rPr>
              <a:t>A Hierarchical Agglomerative Approach</a:t>
            </a:r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E48AC0-50AC-494F-EDE0-D8456DC075B8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08/13/2025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D3F4AF-A646-7EA3-E20E-355A5089B933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620955" y="5811051"/>
            <a:ext cx="2793005" cy="338554"/>
          </a:xfrm>
        </p:spPr>
        <p:txBody>
          <a:bodyPr/>
          <a:lstStyle/>
          <a:p>
            <a:r>
              <a:rPr lang="en-US" dirty="0"/>
              <a:t>Adam Mahmoud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C3FA5287-D765-BE3E-3A9B-E8B343F22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2207" y="3663556"/>
            <a:ext cx="5726439" cy="461665"/>
          </a:xfrm>
        </p:spPr>
        <p:txBody>
          <a:bodyPr/>
          <a:lstStyle/>
          <a:p>
            <a:r>
              <a:rPr lang="en-US" dirty="0"/>
              <a:t>Intern Project – Summer 2025</a:t>
            </a:r>
          </a:p>
        </p:txBody>
      </p:sp>
    </p:spTree>
    <p:extLst>
      <p:ext uri="{BB962C8B-B14F-4D97-AF65-F5344CB8AC3E}">
        <p14:creationId xmlns:p14="http://schemas.microsoft.com/office/powerpoint/2010/main" val="2215205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32F76-64EA-A2E7-8BFC-6147CC1DA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281DA-874C-2716-47A3-DB5A21E71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580" y="725789"/>
            <a:ext cx="3758433" cy="947173"/>
          </a:xfrm>
        </p:spPr>
        <p:txBody>
          <a:bodyPr>
            <a:normAutofit fontScale="90000"/>
          </a:bodyPr>
          <a:lstStyle/>
          <a:p>
            <a:r>
              <a:rPr lang="en-US" dirty="0"/>
              <a:t>Chomps – Velocity Clustering</a:t>
            </a:r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97CE4035-91F9-8E05-CD78-0D66436A71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92" y="583775"/>
            <a:ext cx="3758433" cy="136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5BF3E5-AE74-0F66-E769-4CBEBE7BD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202" y="2132089"/>
            <a:ext cx="10397595" cy="18638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BE177E-24EF-32A7-0B8A-E87FB2E62E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16" y="4369641"/>
            <a:ext cx="11951769" cy="16440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3AEA63-B097-B308-C3C6-C7F9AAE15129}"/>
              </a:ext>
            </a:extLst>
          </p:cNvPr>
          <p:cNvSpPr txBox="1"/>
          <p:nvPr/>
        </p:nvSpPr>
        <p:spPr>
          <a:xfrm>
            <a:off x="1392247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Chomps L156 WE 2/23/25 (Year-over-Year Aggregated) – Total US - Food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0FA75D-175B-8372-7BC8-7340D7BDBC1F}"/>
              </a:ext>
            </a:extLst>
          </p:cNvPr>
          <p:cNvSpPr txBox="1"/>
          <p:nvPr/>
        </p:nvSpPr>
        <p:spPr>
          <a:xfrm>
            <a:off x="0" y="6248910"/>
            <a:ext cx="12844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Note: k_max = 13</a:t>
            </a:r>
          </a:p>
        </p:txBody>
      </p:sp>
    </p:spTree>
    <p:extLst>
      <p:ext uri="{BB962C8B-B14F-4D97-AF65-F5344CB8AC3E}">
        <p14:creationId xmlns:p14="http://schemas.microsoft.com/office/powerpoint/2010/main" val="29623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4CDCD-1BC6-E138-31EA-EF6D87DF6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A140E-098A-95A5-3CAE-B6D77CD2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580" y="725789"/>
            <a:ext cx="3758433" cy="947173"/>
          </a:xfrm>
        </p:spPr>
        <p:txBody>
          <a:bodyPr>
            <a:normAutofit fontScale="90000"/>
          </a:bodyPr>
          <a:lstStyle/>
          <a:p>
            <a:r>
              <a:rPr lang="en-US" dirty="0"/>
              <a:t>Chomps – Dendrograms</a:t>
            </a:r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F03F44C2-483B-2085-8F08-3D75DB164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92" y="583775"/>
            <a:ext cx="3758433" cy="136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1B1273-B5EC-339E-7429-CDF37E5E2240}"/>
              </a:ext>
            </a:extLst>
          </p:cNvPr>
          <p:cNvSpPr txBox="1"/>
          <p:nvPr/>
        </p:nvSpPr>
        <p:spPr>
          <a:xfrm>
            <a:off x="0" y="6248910"/>
            <a:ext cx="12844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Note: k_max = 13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F3B0F8-2D84-7B72-3149-6E83C8F94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281" y="4317052"/>
            <a:ext cx="11833435" cy="16107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A3876A-1DC8-7978-A099-107784C257A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50000"/>
          <a:stretch>
            <a:fillRect/>
          </a:stretch>
        </p:blipFill>
        <p:spPr>
          <a:xfrm>
            <a:off x="999636" y="2191649"/>
            <a:ext cx="10192722" cy="1879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E2615FB-B96F-6E2B-872B-F8166E13BAA7}"/>
              </a:ext>
            </a:extLst>
          </p:cNvPr>
          <p:cNvSpPr txBox="1"/>
          <p:nvPr/>
        </p:nvSpPr>
        <p:spPr>
          <a:xfrm>
            <a:off x="1392247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Chomps L156 WE 2/23/25 (Year-over-Year Aggregated) – Total US - Food </a:t>
            </a:r>
          </a:p>
        </p:txBody>
      </p:sp>
    </p:spTree>
    <p:extLst>
      <p:ext uri="{BB962C8B-B14F-4D97-AF65-F5344CB8AC3E}">
        <p14:creationId xmlns:p14="http://schemas.microsoft.com/office/powerpoint/2010/main" val="110031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C226F3-F1AD-A45A-887B-221E1E152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70BD9-622B-DDDD-6E8E-3112B4292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580" y="725789"/>
            <a:ext cx="3758433" cy="947173"/>
          </a:xfrm>
        </p:spPr>
        <p:txBody>
          <a:bodyPr>
            <a:normAutofit fontScale="90000"/>
          </a:bodyPr>
          <a:lstStyle/>
          <a:p>
            <a:r>
              <a:rPr lang="en-US" dirty="0"/>
              <a:t>Chomps – Silhouette Plots</a:t>
            </a:r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9616FD11-6B96-AC0D-3D5C-71EE7F48C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92" y="583775"/>
            <a:ext cx="3758433" cy="136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E8B7C5-FEF2-51A1-CAD3-8CFC9220C56A}"/>
              </a:ext>
            </a:extLst>
          </p:cNvPr>
          <p:cNvSpPr txBox="1"/>
          <p:nvPr/>
        </p:nvSpPr>
        <p:spPr>
          <a:xfrm>
            <a:off x="0" y="6248910"/>
            <a:ext cx="12844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Note: k_max = 13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B82E77-B513-E958-3A6C-4C963945ED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1424"/>
          <a:stretch>
            <a:fillRect/>
          </a:stretch>
        </p:blipFill>
        <p:spPr>
          <a:xfrm>
            <a:off x="999637" y="2219279"/>
            <a:ext cx="10192722" cy="18254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FBA33E-B2E2-69B1-F274-9E320F7C8B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13" y="4339189"/>
            <a:ext cx="11951769" cy="16152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902502-65AA-A88B-7D73-C9B3501AD8DE}"/>
              </a:ext>
            </a:extLst>
          </p:cNvPr>
          <p:cNvSpPr txBox="1"/>
          <p:nvPr/>
        </p:nvSpPr>
        <p:spPr>
          <a:xfrm>
            <a:off x="1392247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Chomps L156 WE 2/23/25 (Year-over-Year Aggregated) – Total US - Food </a:t>
            </a:r>
          </a:p>
        </p:txBody>
      </p:sp>
    </p:spTree>
    <p:extLst>
      <p:ext uri="{BB962C8B-B14F-4D97-AF65-F5344CB8AC3E}">
        <p14:creationId xmlns:p14="http://schemas.microsoft.com/office/powerpoint/2010/main" val="3467921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5FBA6-4A0B-BFF8-BEFA-9ACF6003D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8C7947-4C54-215B-D394-E01C0927C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065" y="1028002"/>
            <a:ext cx="3217868" cy="19314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638AD6-FE62-FF49-BAAD-43EB9EAE5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475832"/>
            <a:ext cx="11273308" cy="947173"/>
          </a:xfrm>
        </p:spPr>
        <p:txBody>
          <a:bodyPr>
            <a:normAutofit fontScale="90000"/>
          </a:bodyPr>
          <a:lstStyle/>
          <a:p>
            <a:r>
              <a:rPr lang="en-US" dirty="0"/>
              <a:t>Chomps – Silhouette Score, CH Index, DB Index by Number of Clusters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2D5506-5CB2-31D5-ACA5-E9ECEAEBD7B8}"/>
              </a:ext>
            </a:extLst>
          </p:cNvPr>
          <p:cNvSpPr txBox="1"/>
          <p:nvPr/>
        </p:nvSpPr>
        <p:spPr>
          <a:xfrm>
            <a:off x="0" y="6248910"/>
            <a:ext cx="12844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Note: k_max = 13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15CA54-CF99-42EB-70BA-F6789EE730AD}"/>
              </a:ext>
            </a:extLst>
          </p:cNvPr>
          <p:cNvSpPr txBox="1"/>
          <p:nvPr/>
        </p:nvSpPr>
        <p:spPr>
          <a:xfrm>
            <a:off x="1392247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Chomps L156 WE 2/23/25 (Year-over-Year Aggregated) – Total US - Food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D474A2-6EF7-12E1-D180-D081DD1DCEF2}"/>
              </a:ext>
            </a:extLst>
          </p:cNvPr>
          <p:cNvGrpSpPr/>
          <p:nvPr/>
        </p:nvGrpSpPr>
        <p:grpSpPr>
          <a:xfrm>
            <a:off x="83784" y="3047985"/>
            <a:ext cx="12024429" cy="3200925"/>
            <a:chOff x="47456" y="2184891"/>
            <a:chExt cx="12024429" cy="3200925"/>
          </a:xfrm>
        </p:grpSpPr>
        <p:pic>
          <p:nvPicPr>
            <p:cNvPr id="11266" name="Picture 2">
              <a:extLst>
                <a:ext uri="{FF2B5EF4-FFF2-40B4-BE49-F238E27FC236}">
                  <a16:creationId xmlns:a16="http://schemas.microsoft.com/office/drawing/2014/main" id="{7D72AC34-D419-B5C1-FF81-32530AD6BA6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000"/>
            <a:stretch>
              <a:fillRect/>
            </a:stretch>
          </p:blipFill>
          <p:spPr bwMode="auto">
            <a:xfrm>
              <a:off x="120116" y="2196466"/>
              <a:ext cx="11951769" cy="3189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31F0BB78-4B21-DDB1-71C6-B7FC92629CAE}"/>
                </a:ext>
              </a:extLst>
            </p:cNvPr>
            <p:cNvSpPr/>
            <p:nvPr/>
          </p:nvSpPr>
          <p:spPr>
            <a:xfrm>
              <a:off x="47456" y="2184891"/>
              <a:ext cx="1703531" cy="1067595"/>
            </a:xfrm>
            <a:prstGeom prst="roundRect">
              <a:avLst/>
            </a:prstGeom>
            <a:noFill/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38E46530-6BA5-339E-3AC7-A0FEF0C110E2}"/>
              </a:ext>
            </a:extLst>
          </p:cNvPr>
          <p:cNvCxnSpPr>
            <a:stCxn id="3" idx="0"/>
            <a:endCxn id="6" idx="1"/>
          </p:cNvCxnSpPr>
          <p:nvPr/>
        </p:nvCxnSpPr>
        <p:spPr>
          <a:xfrm rot="5400000" flipH="1" flipV="1">
            <a:off x="2184179" y="745100"/>
            <a:ext cx="1054257" cy="3551515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835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4087D-4A60-1217-3B3F-7FDFE9439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15DA7-CED9-11B8-4D02-5BA8048E6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241" y="319152"/>
            <a:ext cx="10175695" cy="2852737"/>
          </a:xfrm>
        </p:spPr>
        <p:txBody>
          <a:bodyPr/>
          <a:lstStyle/>
          <a:p>
            <a:r>
              <a:rPr lang="en-US" dirty="0"/>
              <a:t>Clustering on Velocity &amp; 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27DF6-12FA-041A-D8FB-43092465C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85241" y="3531231"/>
            <a:ext cx="10033659" cy="1500187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Case Study: TruFru</a:t>
            </a:r>
          </a:p>
          <a:p>
            <a:r>
              <a:rPr lang="en-US" dirty="0">
                <a:solidFill>
                  <a:schemeClr val="accent2"/>
                </a:solidFill>
              </a:rPr>
              <a:t>Takeaway: Incorporating time in a custom distance function typically worsens clustering</a:t>
            </a:r>
          </a:p>
        </p:txBody>
      </p:sp>
    </p:spTree>
    <p:extLst>
      <p:ext uri="{BB962C8B-B14F-4D97-AF65-F5344CB8AC3E}">
        <p14:creationId xmlns:p14="http://schemas.microsoft.com/office/powerpoint/2010/main" val="2435411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F9D5D5-FFEF-5DE5-DAF2-03705A6E0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ECA2B-649A-9829-2917-86F8910F0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 Distance Functions Tested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59A4FE-1050-CCAD-02F9-D7F133A15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898"/>
            <a:ext cx="10515600" cy="481459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b="1" dirty="0"/>
              <a:t>Linear: </a:t>
            </a:r>
            <a:r>
              <a:rPr lang="en-US" sz="2000" dirty="0"/>
              <a:t>Combines normalized week difference and velocity difference with a weighted average</a:t>
            </a:r>
          </a:p>
          <a:p>
            <a:pPr>
              <a:spcAft>
                <a:spcPts val="600"/>
              </a:spcAft>
            </a:pPr>
            <a:r>
              <a:rPr lang="en-US" sz="2000" b="1" dirty="0"/>
              <a:t>Squared Velocity: </a:t>
            </a:r>
            <a:r>
              <a:rPr lang="en-US" sz="2000" dirty="0"/>
              <a:t>Same as linear, but velocity difference is squared to emphasize larger gaps</a:t>
            </a:r>
          </a:p>
          <a:p>
            <a:pPr>
              <a:spcAft>
                <a:spcPts val="600"/>
              </a:spcAft>
            </a:pPr>
            <a:r>
              <a:rPr lang="en-US" sz="2000" b="1" dirty="0"/>
              <a:t>Exponential Decay on Time: </a:t>
            </a:r>
            <a:r>
              <a:rPr lang="en-US" sz="2000" dirty="0"/>
              <a:t>Uses exponential decay for time difference, making nearby weeks much closer</a:t>
            </a:r>
          </a:p>
          <a:p>
            <a:pPr>
              <a:spcAft>
                <a:spcPts val="600"/>
              </a:spcAft>
            </a:pPr>
            <a:r>
              <a:rPr lang="en-US" sz="2000" b="1" dirty="0"/>
              <a:t>Cosine Bump Distance: </a:t>
            </a:r>
            <a:r>
              <a:rPr lang="en-US" sz="2000" dirty="0"/>
              <a:t>Gives extra closeness to weeks within 4 using a cosine curve, then switches to linear growth; piecewise function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47266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021EFD-7508-E274-AD91-147FE892F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B7D46-A701-2B98-F821-77734D8CC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" y="550615"/>
            <a:ext cx="5452872" cy="947173"/>
          </a:xfrm>
        </p:spPr>
        <p:txBody>
          <a:bodyPr>
            <a:normAutofit fontScale="90000"/>
          </a:bodyPr>
          <a:lstStyle/>
          <a:p>
            <a:r>
              <a:rPr lang="en-US" dirty="0"/>
              <a:t>TruFru – Clustering With &amp; Without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047F4E-FB2A-B1C6-F81D-C14B7A461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878" y="724857"/>
            <a:ext cx="2353364" cy="5733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01812C-0408-C2CD-8257-6D2C2837A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7495" y="724857"/>
            <a:ext cx="2363185" cy="57334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3F7CAC-0762-BB65-8E13-BDE610C0631A}"/>
              </a:ext>
            </a:extLst>
          </p:cNvPr>
          <p:cNvSpPr txBox="1"/>
          <p:nvPr/>
        </p:nvSpPr>
        <p:spPr>
          <a:xfrm>
            <a:off x="6550281" y="399735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Without Time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017CF7-A58F-3D95-091B-0940B6C80BC9}"/>
              </a:ext>
            </a:extLst>
          </p:cNvPr>
          <p:cNvSpPr txBox="1"/>
          <p:nvPr/>
        </p:nvSpPr>
        <p:spPr>
          <a:xfrm>
            <a:off x="9756842" y="413455"/>
            <a:ext cx="9444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With Time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C050093C-A9F9-41DF-F63D-B4783A55E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560" y="2057400"/>
            <a:ext cx="5544312" cy="4379976"/>
          </a:xfrm>
        </p:spPr>
        <p:txBody>
          <a:bodyPr anchor="t"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sz="2000" b="1" dirty="0"/>
              <a:t>Linear Distance Function:</a:t>
            </a:r>
          </a:p>
          <a:p>
            <a:pPr>
              <a:spcAft>
                <a:spcPts val="600"/>
              </a:spcAft>
            </a:pPr>
            <a:endParaRPr lang="en-US" sz="2000" b="1" dirty="0"/>
          </a:p>
          <a:p>
            <a:pPr>
              <a:spcAft>
                <a:spcPts val="600"/>
              </a:spcAft>
            </a:pPr>
            <a:endParaRPr lang="en-US" sz="2000" b="1" dirty="0"/>
          </a:p>
          <a:p>
            <a:pPr>
              <a:spcAft>
                <a:spcPts val="600"/>
              </a:spcAft>
            </a:pPr>
            <a:endParaRPr lang="en-US" sz="2000" b="1" dirty="0"/>
          </a:p>
          <a:p>
            <a:pPr>
              <a:spcAft>
                <a:spcPts val="600"/>
              </a:spcAft>
            </a:pPr>
            <a:r>
              <a:rPr lang="en-US" sz="2000" dirty="0"/>
              <a:t>Generally lower silhouette scores</a:t>
            </a:r>
            <a:endParaRPr lang="en-US" sz="2000" b="1" dirty="0"/>
          </a:p>
          <a:p>
            <a:pPr>
              <a:spcAft>
                <a:spcPts val="600"/>
              </a:spcAft>
            </a:pPr>
            <a:r>
              <a:rPr lang="en-US" sz="2000" dirty="0"/>
              <a:t>Clustering with time led to an optimized silhouette score at a lower number of clusters</a:t>
            </a:r>
          </a:p>
          <a:p>
            <a:pPr>
              <a:spcAft>
                <a:spcPts val="600"/>
              </a:spcAft>
            </a:pPr>
            <a:endParaRPr lang="en-US" sz="2000" b="1" dirty="0"/>
          </a:p>
          <a:p>
            <a:pPr marL="0" indent="0">
              <a:spcAft>
                <a:spcPts val="600"/>
              </a:spcAft>
              <a:buNone/>
            </a:pPr>
            <a:r>
              <a:rPr lang="en-US" sz="1600" b="1" dirty="0"/>
              <a:t>	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2CB13F7-F9FB-A025-307E-309229CA3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46" y="2696108"/>
            <a:ext cx="4636499" cy="60624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40977B2-B8F1-5F99-8767-E86BD3F8C29B}"/>
              </a:ext>
            </a:extLst>
          </p:cNvPr>
          <p:cNvSpPr txBox="1"/>
          <p:nvPr/>
        </p:nvSpPr>
        <p:spPr>
          <a:xfrm>
            <a:off x="4001316" y="3390167"/>
            <a:ext cx="13329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where </a:t>
            </a:r>
            <a:r>
              <a:rPr lang="el-GR" sz="1600" dirty="0"/>
              <a:t>α</a:t>
            </a:r>
            <a:r>
              <a:rPr lang="en-US" sz="1600" dirty="0"/>
              <a:t> = 0.2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8A23D0-A49C-3944-4FDD-C2D8C5622D69}"/>
              </a:ext>
            </a:extLst>
          </p:cNvPr>
          <p:cNvSpPr txBox="1"/>
          <p:nvPr/>
        </p:nvSpPr>
        <p:spPr>
          <a:xfrm>
            <a:off x="1392247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TruFru L156 WE 1/5/25 (Year-over-Year Aggregated) – Total US - Food </a:t>
            </a:r>
          </a:p>
        </p:txBody>
      </p:sp>
    </p:spTree>
    <p:extLst>
      <p:ext uri="{BB962C8B-B14F-4D97-AF65-F5344CB8AC3E}">
        <p14:creationId xmlns:p14="http://schemas.microsoft.com/office/powerpoint/2010/main" val="2892551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13692-847B-2B9C-D269-19A3336E1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2EFBC-B9A7-7442-8AC4-A8A52E6F0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" y="779215"/>
            <a:ext cx="11442192" cy="947173"/>
          </a:xfrm>
        </p:spPr>
        <p:txBody>
          <a:bodyPr>
            <a:normAutofit fontScale="90000"/>
          </a:bodyPr>
          <a:lstStyle/>
          <a:p>
            <a:r>
              <a:rPr lang="en-US" dirty="0"/>
              <a:t>TruFru – Increasing Alpha (putting more weight to the time component in calculating distance) generally worsens average silhouette score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7B37A73B-27BA-D7EB-E1C4-9AA31F71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4372" y="2941625"/>
            <a:ext cx="5544312" cy="4379976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dirty="0"/>
              <a:t>Linear distance function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Single linkage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Number of Clusters = 6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1600" b="1" dirty="0"/>
              <a:t>	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E875C4-6968-DEB6-B334-B05B337F256F}"/>
              </a:ext>
            </a:extLst>
          </p:cNvPr>
          <p:cNvSpPr txBox="1"/>
          <p:nvPr/>
        </p:nvSpPr>
        <p:spPr>
          <a:xfrm>
            <a:off x="1392247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TruFru L156 WE 1/5/25 (Year-over-Year Aggregated) – Total US - Food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AF10C-AB86-3E30-F142-617C3D8D91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310"/>
          <a:stretch>
            <a:fillRect/>
          </a:stretch>
        </p:blipFill>
        <p:spPr>
          <a:xfrm>
            <a:off x="5336818" y="1726388"/>
            <a:ext cx="4877264" cy="459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986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031EF1-8301-03A7-7D37-50FCEBEF9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2733F-0FD0-19ED-E940-249AEB7C4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241" y="428880"/>
            <a:ext cx="10175695" cy="2852737"/>
          </a:xfrm>
        </p:spPr>
        <p:txBody>
          <a:bodyPr/>
          <a:lstStyle/>
          <a:p>
            <a:r>
              <a:rPr lang="en-US" dirty="0"/>
              <a:t>Assessing Results with Pricing Regressions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FD142-C3F0-2D05-0A12-EA80A68F9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85241" y="3668391"/>
            <a:ext cx="10033659" cy="1500187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Case Study: Martinelli’s</a:t>
            </a:r>
          </a:p>
          <a:p>
            <a:r>
              <a:rPr lang="en-US" dirty="0">
                <a:solidFill>
                  <a:schemeClr val="accent2"/>
                </a:solidFill>
              </a:rPr>
              <a:t>Takeaway: Clustered seasons can help improve regression R-squared</a:t>
            </a:r>
          </a:p>
        </p:txBody>
      </p:sp>
    </p:spTree>
    <p:extLst>
      <p:ext uri="{BB962C8B-B14F-4D97-AF65-F5344CB8AC3E}">
        <p14:creationId xmlns:p14="http://schemas.microsoft.com/office/powerpoint/2010/main" val="41872027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15752A-2289-0EBA-D367-B7D63D710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7EF663-8C89-F64F-5055-EC970AA41A73}"/>
              </a:ext>
            </a:extLst>
          </p:cNvPr>
          <p:cNvSpPr txBox="1"/>
          <p:nvPr/>
        </p:nvSpPr>
        <p:spPr>
          <a:xfrm>
            <a:off x="1392246" y="6539189"/>
            <a:ext cx="61424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Martinelli’s L156 WE 12/29/24 (Year-over-Year Aggregated) – Total US - Food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E0F331-112F-3756-3E83-30E9224A6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35" y="2076380"/>
            <a:ext cx="10929329" cy="305271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795818-4D5C-09A1-184D-65DA11FE2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4623"/>
            <a:ext cx="10515600" cy="947173"/>
          </a:xfrm>
        </p:spPr>
        <p:txBody>
          <a:bodyPr>
            <a:normAutofit fontScale="90000"/>
          </a:bodyPr>
          <a:lstStyle/>
          <a:p>
            <a:r>
              <a:rPr lang="en-US" dirty="0"/>
              <a:t>Martinelli’s – Complete linkage appears to cluster seasons more effectively in this case</a:t>
            </a:r>
          </a:p>
        </p:txBody>
      </p:sp>
    </p:spTree>
    <p:extLst>
      <p:ext uri="{BB962C8B-B14F-4D97-AF65-F5344CB8AC3E}">
        <p14:creationId xmlns:p14="http://schemas.microsoft.com/office/powerpoint/2010/main" val="320480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98199-3E26-04B4-C959-39E2A3668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7F75D-87D1-3A40-0B69-3E46583F3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 &amp; Context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01B8BE-7273-BE55-19AE-59F2B8119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296" y="1360628"/>
            <a:ext cx="10515600" cy="4814598"/>
          </a:xfrm>
        </p:spPr>
        <p:txBody>
          <a:bodyPr anchor="ctr"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1800" dirty="0"/>
              <a:t>Current pricing regressions incorporate seasonality through 13 uniform quad periods per year, roughly aligned to holidays.</a:t>
            </a:r>
          </a:p>
          <a:p>
            <a:pPr lvl="1">
              <a:spcAft>
                <a:spcPts val="1200"/>
              </a:spcAft>
            </a:pPr>
            <a:r>
              <a:rPr lang="en-US" sz="1800" dirty="0"/>
              <a:t>Quad boundaries may misalign with true demand patters </a:t>
            </a:r>
            <a:r>
              <a:rPr lang="en-US" sz="1800" dirty="0">
                <a:sym typeface="Wingdings" panose="05000000000000000000" pitchFamily="2" charset="2"/>
              </a:rPr>
              <a:t> risk of capturing noise instead of seasonality</a:t>
            </a:r>
          </a:p>
          <a:p>
            <a:pPr>
              <a:spcAft>
                <a:spcPts val="1200"/>
              </a:spcAft>
            </a:pPr>
            <a:r>
              <a:rPr lang="en-US" sz="1800" dirty="0">
                <a:sym typeface="Wingdings" panose="05000000000000000000" pitchFamily="2" charset="2"/>
              </a:rPr>
              <a:t>Clustering weeks into fewer data-driven seasons can:</a:t>
            </a:r>
          </a:p>
          <a:p>
            <a:pPr lvl="1">
              <a:spcAft>
                <a:spcPts val="1200"/>
              </a:spcAft>
            </a:pPr>
            <a:r>
              <a:rPr lang="en-US" sz="1800" dirty="0">
                <a:sym typeface="Wingdings" panose="05000000000000000000" pitchFamily="2" charset="2"/>
              </a:rPr>
              <a:t>Better reflect actual demand trends</a:t>
            </a:r>
          </a:p>
          <a:p>
            <a:pPr lvl="1">
              <a:spcAft>
                <a:spcPts val="1200"/>
              </a:spcAft>
            </a:pPr>
            <a:r>
              <a:rPr lang="en-US" sz="1800" dirty="0">
                <a:sym typeface="Wingdings" panose="05000000000000000000" pitchFamily="2" charset="2"/>
              </a:rPr>
              <a:t>Reduce model complexity &amp; collinearity</a:t>
            </a:r>
          </a:p>
          <a:p>
            <a:pPr lvl="1">
              <a:spcAft>
                <a:spcPts val="1200"/>
              </a:spcAft>
            </a:pPr>
            <a:r>
              <a:rPr lang="en-US" sz="1800" dirty="0">
                <a:sym typeface="Wingdings" panose="05000000000000000000" pitchFamily="2" charset="2"/>
              </a:rPr>
              <a:t>Improve interpretability</a:t>
            </a:r>
          </a:p>
          <a:p>
            <a:pPr>
              <a:spcAft>
                <a:spcPts val="1200"/>
              </a:spcAft>
            </a:pPr>
            <a:r>
              <a:rPr lang="en-US" sz="1800" dirty="0">
                <a:sym typeface="Wingdings" panose="05000000000000000000" pitchFamily="2" charset="2"/>
              </a:rPr>
              <a:t>Bases season definitions on client-specific data</a:t>
            </a:r>
          </a:p>
        </p:txBody>
      </p:sp>
    </p:spTree>
    <p:extLst>
      <p:ext uri="{BB962C8B-B14F-4D97-AF65-F5344CB8AC3E}">
        <p14:creationId xmlns:p14="http://schemas.microsoft.com/office/powerpoint/2010/main" val="38224476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097B94-8E9D-50C4-E444-725FD32A5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5CC590-7620-7FC8-652F-7700B5453065}"/>
              </a:ext>
            </a:extLst>
          </p:cNvPr>
          <p:cNvSpPr txBox="1"/>
          <p:nvPr/>
        </p:nvSpPr>
        <p:spPr>
          <a:xfrm>
            <a:off x="1392246" y="6539189"/>
            <a:ext cx="61424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Martinelli’s L156 WE 12/29/24 – Food Channel Lowers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5B7D3B9-FC51-A958-9744-60B9C2841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7463"/>
            <a:ext cx="10515600" cy="947173"/>
          </a:xfrm>
        </p:spPr>
        <p:txBody>
          <a:bodyPr>
            <a:normAutofit fontScale="90000"/>
          </a:bodyPr>
          <a:lstStyle/>
          <a:p>
            <a:r>
              <a:rPr lang="en-US" dirty="0"/>
              <a:t>Martinelli’s – Clustered periods yield highest R-squared in pricing regression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1FF5084-161A-4FAF-50C0-A321AA950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9101" y="2931411"/>
            <a:ext cx="6653797" cy="325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ECC9D874-D933-F57E-D638-A45257C4E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" y="1616513"/>
            <a:ext cx="11567160" cy="4480560"/>
          </a:xfrm>
        </p:spPr>
        <p:txBody>
          <a:bodyPr anchor="t"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1400" b="1" dirty="0"/>
              <a:t>	  No Period Factor: </a:t>
            </a:r>
            <a:r>
              <a:rPr lang="en-US" sz="1400" dirty="0"/>
              <a:t>np.log(Q('Base Units')) ~ </a:t>
            </a:r>
            <a:r>
              <a:rPr lang="en-US" sz="1400" dirty="0" err="1"/>
              <a:t>PriceFactor</a:t>
            </a:r>
            <a:r>
              <a:rPr lang="en-US" sz="1400" dirty="0"/>
              <a:t> + np.log(Q('ACV')) + </a:t>
            </a:r>
            <a:r>
              <a:rPr lang="en-US" sz="1400" dirty="0" err="1"/>
              <a:t>AccountFactor</a:t>
            </a:r>
            <a:endParaRPr lang="en-US" sz="14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1400" b="1" dirty="0"/>
              <a:t>	13-Periods Factor:</a:t>
            </a:r>
            <a:r>
              <a:rPr lang="en-US" sz="1400" dirty="0"/>
              <a:t> np.log(Q('Base Units')) ~ </a:t>
            </a:r>
            <a:r>
              <a:rPr lang="en-US" sz="1400" dirty="0" err="1"/>
              <a:t>PriceFactor</a:t>
            </a:r>
            <a:r>
              <a:rPr lang="en-US" sz="1400" dirty="0"/>
              <a:t> + np.log(Q('ACV')) + </a:t>
            </a:r>
            <a:r>
              <a:rPr lang="en-US" sz="1400" dirty="0" err="1"/>
              <a:t>AccountFactor</a:t>
            </a:r>
            <a:r>
              <a:rPr lang="en-US" sz="1400" dirty="0"/>
              <a:t> + </a:t>
            </a:r>
            <a:r>
              <a:rPr lang="en-US" sz="1400" b="1" dirty="0" err="1"/>
              <a:t>PeriodFactor</a:t>
            </a:r>
            <a:endParaRPr lang="en-US" sz="1400" b="1" dirty="0"/>
          </a:p>
          <a:p>
            <a:pPr marL="0" indent="0">
              <a:spcAft>
                <a:spcPts val="600"/>
              </a:spcAft>
              <a:buNone/>
            </a:pPr>
            <a:r>
              <a:rPr lang="en-US" sz="1400" b="1" dirty="0"/>
              <a:t>       3 Clusters Period Factor:</a:t>
            </a:r>
            <a:r>
              <a:rPr lang="en-US" sz="1400" dirty="0"/>
              <a:t> np.log(Q('Base Units')) ~ </a:t>
            </a:r>
            <a:r>
              <a:rPr lang="en-US" sz="1400" dirty="0" err="1"/>
              <a:t>PriceFactor</a:t>
            </a:r>
            <a:r>
              <a:rPr lang="en-US" sz="1400" dirty="0"/>
              <a:t> + np.log(Q('ACV')) + </a:t>
            </a:r>
            <a:r>
              <a:rPr lang="en-US" sz="1400" dirty="0" err="1"/>
              <a:t>AccountFactor</a:t>
            </a:r>
            <a:r>
              <a:rPr lang="en-US" sz="1400" dirty="0"/>
              <a:t> + </a:t>
            </a:r>
            <a:r>
              <a:rPr lang="en-US" sz="1400" b="1" dirty="0" err="1"/>
              <a:t>ClusteredPeriodFactor</a:t>
            </a:r>
            <a:endParaRPr lang="en-US" sz="1400" b="1" dirty="0"/>
          </a:p>
          <a:p>
            <a:pPr>
              <a:spcAft>
                <a:spcPts val="600"/>
              </a:spcAft>
            </a:pPr>
            <a:endParaRPr lang="en-US" sz="1400" b="1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3C6E1F7-88C6-05E0-B251-E11B9B1EBBCF}"/>
              </a:ext>
            </a:extLst>
          </p:cNvPr>
          <p:cNvSpPr/>
          <p:nvPr/>
        </p:nvSpPr>
        <p:spPr>
          <a:xfrm>
            <a:off x="4764024" y="5898672"/>
            <a:ext cx="4658874" cy="274320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843E16-AD13-5202-A15E-93BE17B1270F}"/>
              </a:ext>
            </a:extLst>
          </p:cNvPr>
          <p:cNvSpPr txBox="1"/>
          <p:nvPr/>
        </p:nvSpPr>
        <p:spPr>
          <a:xfrm>
            <a:off x="0" y="6248910"/>
            <a:ext cx="563968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Regression on single SKU: Martinelli’s Gold Medal Apple Sparkling Cider – Glass Bottle, 25.4 oz (1 </a:t>
            </a:r>
            <a:r>
              <a:rPr lang="en-US" sz="1050" dirty="0" err="1"/>
              <a:t>ct</a:t>
            </a:r>
            <a:r>
              <a:rPr lang="en-US" sz="1050" dirty="0"/>
              <a:t>)</a:t>
            </a:r>
          </a:p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143398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B1545-DA92-A6A1-AC29-1F37037C5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217314A-D59D-19AB-5646-DB3728907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72000"/>
                    </a14:imgEffect>
                  </a14:imgLayer>
                </a14:imgProps>
              </a:ext>
            </a:extLst>
          </a:blip>
          <a:srcRect b="51360"/>
          <a:stretch>
            <a:fillRect/>
          </a:stretch>
        </p:blipFill>
        <p:spPr>
          <a:xfrm>
            <a:off x="1899530" y="413455"/>
            <a:ext cx="8210060" cy="26151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B10D849-34EB-551E-D629-53969A5518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72000"/>
                    </a14:imgEffect>
                  </a14:imgLayer>
                </a14:imgProps>
              </a:ext>
            </a:extLst>
          </a:blip>
          <a:srcRect t="48526"/>
          <a:stretch>
            <a:fillRect/>
          </a:stretch>
        </p:blipFill>
        <p:spPr>
          <a:xfrm>
            <a:off x="1899530" y="3677003"/>
            <a:ext cx="8210060" cy="276754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E0C5D30-28C2-1A71-AFC5-748B320D7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562" y="2944000"/>
            <a:ext cx="7621679" cy="18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2C67E0-EAB5-8323-0368-E3698554248B}"/>
              </a:ext>
            </a:extLst>
          </p:cNvPr>
          <p:cNvSpPr txBox="1"/>
          <p:nvPr/>
        </p:nvSpPr>
        <p:spPr>
          <a:xfrm>
            <a:off x="10825209" y="5592220"/>
            <a:ext cx="436338" cy="261610"/>
          </a:xfrm>
          <a:prstGeom prst="rect">
            <a:avLst/>
          </a:prstGeom>
          <a:solidFill>
            <a:srgbClr val="ECB7C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/>
              <a:t>0.26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E8853B-E586-E292-669B-7EA6B55E91ED}"/>
              </a:ext>
            </a:extLst>
          </p:cNvPr>
          <p:cNvSpPr txBox="1"/>
          <p:nvPr/>
        </p:nvSpPr>
        <p:spPr>
          <a:xfrm>
            <a:off x="10822003" y="5060774"/>
            <a:ext cx="439544" cy="261610"/>
          </a:xfrm>
          <a:prstGeom prst="rect">
            <a:avLst/>
          </a:prstGeom>
          <a:solidFill>
            <a:srgbClr val="F0E3BF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/>
              <a:t>0.67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EA7D4D-3FF6-D0F4-2543-62434FE37542}"/>
              </a:ext>
            </a:extLst>
          </p:cNvPr>
          <p:cNvSpPr txBox="1"/>
          <p:nvPr/>
        </p:nvSpPr>
        <p:spPr>
          <a:xfrm>
            <a:off x="10822003" y="4529328"/>
            <a:ext cx="439544" cy="261610"/>
          </a:xfrm>
          <a:prstGeom prst="rect">
            <a:avLst/>
          </a:prstGeom>
          <a:solidFill>
            <a:srgbClr val="C1DDC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/>
              <a:t>2.07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00A249-C510-B870-7EC9-896A2C0C4E35}"/>
              </a:ext>
            </a:extLst>
          </p:cNvPr>
          <p:cNvSpPr txBox="1"/>
          <p:nvPr/>
        </p:nvSpPr>
        <p:spPr>
          <a:xfrm>
            <a:off x="10114241" y="3951715"/>
            <a:ext cx="1914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Seasonality Coefficients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046EB0-65A3-16DF-5D84-2BEB7C2BC7E7}"/>
              </a:ext>
            </a:extLst>
          </p:cNvPr>
          <p:cNvSpPr txBox="1"/>
          <p:nvPr/>
        </p:nvSpPr>
        <p:spPr>
          <a:xfrm>
            <a:off x="1392246" y="6539189"/>
            <a:ext cx="61424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Martinelli’s 2022-2024 Weekly (Year-over-Year Aggregated) – Total US - Food </a:t>
            </a:r>
          </a:p>
        </p:txBody>
      </p:sp>
    </p:spTree>
    <p:extLst>
      <p:ext uri="{BB962C8B-B14F-4D97-AF65-F5344CB8AC3E}">
        <p14:creationId xmlns:p14="http://schemas.microsoft.com/office/powerpoint/2010/main" val="156129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E77F3-4066-0F3A-E506-2C87AA6D4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551B2-65CE-BB59-2EAB-607E468D1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BDB4FC-903C-E98D-49C4-EDCB43350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898"/>
            <a:ext cx="10515600" cy="4814598"/>
          </a:xfrm>
        </p:spPr>
        <p:txBody>
          <a:bodyPr anchor="ctr"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2000" dirty="0"/>
              <a:t>Mapping week numbers across multiple years and aligning holidays consistently</a:t>
            </a:r>
          </a:p>
          <a:p>
            <a:pPr>
              <a:spcAft>
                <a:spcPts val="1200"/>
              </a:spcAft>
            </a:pPr>
            <a:r>
              <a:rPr lang="en-US" sz="2000" dirty="0"/>
              <a:t>Many parameters that need to be optimized are at play:</a:t>
            </a:r>
          </a:p>
          <a:p>
            <a:pPr lvl="1">
              <a:spcAft>
                <a:spcPts val="1200"/>
              </a:spcAft>
            </a:pPr>
            <a:r>
              <a:rPr lang="en-US" sz="1600" dirty="0"/>
              <a:t>Number of clusters</a:t>
            </a:r>
          </a:p>
          <a:p>
            <a:pPr lvl="1">
              <a:spcAft>
                <a:spcPts val="1200"/>
              </a:spcAft>
            </a:pPr>
            <a:r>
              <a:rPr lang="en-US" sz="1600" dirty="0"/>
              <a:t>Linkage criteria</a:t>
            </a:r>
          </a:p>
          <a:p>
            <a:pPr lvl="1">
              <a:spcAft>
                <a:spcPts val="1200"/>
              </a:spcAft>
            </a:pPr>
            <a:r>
              <a:rPr lang="en-US" sz="1600" dirty="0"/>
              <a:t>Custom distance metric</a:t>
            </a:r>
          </a:p>
          <a:p>
            <a:pPr lvl="1">
              <a:spcAft>
                <a:spcPts val="1200"/>
              </a:spcAft>
            </a:pPr>
            <a:r>
              <a:rPr lang="en-US" sz="1600" dirty="0"/>
              <a:t>Alpha value (time vs. velocity weight in chosen custom distance metric)</a:t>
            </a:r>
          </a:p>
          <a:p>
            <a:pPr lvl="1">
              <a:spcAft>
                <a:spcPts val="1200"/>
              </a:spcAft>
            </a:pPr>
            <a:r>
              <a:rPr lang="en-US" sz="1600" dirty="0"/>
              <a:t>Choice of evaluation metric (Silhouette, CH, DB, regression-based)</a:t>
            </a:r>
          </a:p>
          <a:p>
            <a:pPr>
              <a:spcAft>
                <a:spcPts val="1200"/>
              </a:spcAft>
            </a:pPr>
            <a:r>
              <a:rPr lang="en-US" sz="2000" dirty="0"/>
              <a:t>Hard to make a definitive conclusion on impact. Benefits of clustering do not appear to be consistent across datasets and metrics</a:t>
            </a:r>
          </a:p>
        </p:txBody>
      </p:sp>
    </p:spTree>
    <p:extLst>
      <p:ext uri="{BB962C8B-B14F-4D97-AF65-F5344CB8AC3E}">
        <p14:creationId xmlns:p14="http://schemas.microsoft.com/office/powerpoint/2010/main" val="2112323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82507-028D-4A74-7819-5AD7014DC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51BA7-8904-8920-8E7B-6A3186B71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Continuations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FE1AFF-E8BC-E140-917D-6B2F81F5F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999" y="1428088"/>
            <a:ext cx="11052002" cy="49113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u="sng" dirty="0"/>
              <a:t>Pipeline</a:t>
            </a:r>
            <a:endParaRPr lang="en-US" sz="1600" dirty="0"/>
          </a:p>
          <a:p>
            <a:r>
              <a:rPr lang="en-US" sz="1600" dirty="0"/>
              <a:t>Implement Python code into Excel for consolidated processing-clustering-regression pipeline.</a:t>
            </a:r>
          </a:p>
          <a:p>
            <a:pPr marL="0" indent="0">
              <a:buNone/>
            </a:pPr>
            <a:r>
              <a:rPr lang="en-US" sz="1600" u="sng" dirty="0"/>
              <a:t>Regressions</a:t>
            </a:r>
          </a:p>
          <a:p>
            <a:r>
              <a:rPr lang="en-US" sz="1600" dirty="0"/>
              <a:t>Determine optimal cluster assignments by maximizing adjusted R-squared or minimizing collinearity metrics (e.g., variance inflation factor, condition number).</a:t>
            </a:r>
          </a:p>
          <a:p>
            <a:r>
              <a:rPr lang="en-US" sz="1600" dirty="0"/>
              <a:t>Run the regression pipeline on additional datasets to better quantify the impact of weekly clustering on pricing regressions.</a:t>
            </a:r>
          </a:p>
          <a:p>
            <a:r>
              <a:rPr lang="en-US" sz="1600" dirty="0"/>
              <a:t>Compare elasticity predictions from the standard model vs. the clustered model using pre–price-increase data and evaluate which one performs better.</a:t>
            </a:r>
          </a:p>
          <a:p>
            <a:pPr marL="0" indent="0">
              <a:buNone/>
            </a:pPr>
            <a:r>
              <a:rPr lang="en-US" sz="1600" u="sng" dirty="0"/>
              <a:t>Time-Continuous Seasons</a:t>
            </a:r>
            <a:endParaRPr lang="en-US" sz="1600" dirty="0"/>
          </a:p>
          <a:p>
            <a:r>
              <a:rPr lang="en-US" sz="1600" dirty="0"/>
              <a:t>Explore Markov-constrained clustering to enforce that weeks in the same season are contiguous in time.</a:t>
            </a:r>
          </a:p>
          <a:p>
            <a:r>
              <a:rPr lang="en-US" sz="1600" dirty="0"/>
              <a:t>Continue developing and testing custom distance formulas that blend velocity difference with week difference.</a:t>
            </a:r>
          </a:p>
          <a:p>
            <a:pPr marL="0" indent="0">
              <a:buNone/>
            </a:pPr>
            <a:r>
              <a:rPr lang="en-US" sz="1600" u="sng" dirty="0"/>
              <a:t>Extending Beyond Seasonality – DAFI-Gower Clustering </a:t>
            </a:r>
            <a:r>
              <a:rPr lang="en-US" sz="1600" i="1" u="sng" dirty="0"/>
              <a:t>(Liu et al., 2024)</a:t>
            </a:r>
          </a:p>
          <a:p>
            <a:r>
              <a:rPr lang="en-US" sz="1600" dirty="0"/>
              <a:t>Apply a modified Gower distance that balances the influence of different variable types (numeric, categorical, binary) by scaling them to comparable ranges and weighting them by their importance. </a:t>
            </a:r>
          </a:p>
          <a:p>
            <a:pPr lvl="1"/>
            <a:r>
              <a:rPr lang="en-US" sz="1200" dirty="0"/>
              <a:t>Potential variables: velocity, product attributes (package size, flavor, category), promo status, ACV, and account/channel type.</a:t>
            </a:r>
          </a:p>
        </p:txBody>
      </p:sp>
    </p:spTree>
    <p:extLst>
      <p:ext uri="{BB962C8B-B14F-4D97-AF65-F5344CB8AC3E}">
        <p14:creationId xmlns:p14="http://schemas.microsoft.com/office/powerpoint/2010/main" val="24520919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4276FB-5A03-936D-46D4-D931215EB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68CAC-F97E-61E6-A773-A177D7A19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3198" y="1375715"/>
            <a:ext cx="10033659" cy="938588"/>
          </a:xfrm>
        </p:spPr>
        <p:txBody>
          <a:bodyPr>
            <a:normAutofit fontScale="90000"/>
          </a:bodyPr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4BDCE-1BAF-62FA-A4FB-DD98A18754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8341" y="2871651"/>
            <a:ext cx="10033659" cy="2394857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Sean Dunbar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William Dumas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Hazel McCarthy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Bob Dumas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Diana Constantinescu</a:t>
            </a:r>
          </a:p>
        </p:txBody>
      </p:sp>
    </p:spTree>
    <p:extLst>
      <p:ext uri="{BB962C8B-B14F-4D97-AF65-F5344CB8AC3E}">
        <p14:creationId xmlns:p14="http://schemas.microsoft.com/office/powerpoint/2010/main" val="9049356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D205D-7F35-954A-B1BF-3EA4B478B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DDF44-5A21-9438-E2DE-A1BA49F0E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054" y="699059"/>
            <a:ext cx="10033659" cy="938588"/>
          </a:xfrm>
        </p:spPr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28ADD-1013-0235-C515-CB755C38F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76629" y="2167128"/>
            <a:ext cx="9463683" cy="3813047"/>
          </a:xfrm>
        </p:spPr>
        <p:txBody>
          <a:bodyPr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Liu, P., Yuan, H., Ning, Y. </a:t>
            </a:r>
            <a:r>
              <a:rPr lang="en-US" sz="1600" i="1" dirty="0"/>
              <a:t>et al.</a:t>
            </a:r>
            <a:r>
              <a:rPr lang="en-US" sz="1600" dirty="0"/>
              <a:t> A modified and weighted Gower distance-based clustering analysis for mixed type data: a simulation and empirical analyses. </a:t>
            </a:r>
            <a:r>
              <a:rPr lang="en-US" sz="1600" i="1" dirty="0"/>
              <a:t>BMC Med Res </a:t>
            </a:r>
            <a:r>
              <a:rPr lang="en-US" sz="1600" i="1" dirty="0" err="1"/>
              <a:t>Methodol</a:t>
            </a:r>
            <a:r>
              <a:rPr lang="en-US" sz="1600" dirty="0"/>
              <a:t> 24, 305 (2024). </a:t>
            </a:r>
            <a:r>
              <a:rPr lang="en-US" sz="1600" dirty="0">
                <a:hlinkClick r:id="rId2"/>
              </a:rPr>
              <a:t>https://doi.org/10.1186/s12874-024-02427-8</a:t>
            </a:r>
            <a:r>
              <a:rPr lang="en-US" sz="16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Makkar, A. (2022, December 10). </a:t>
            </a:r>
            <a:r>
              <a:rPr lang="en-US" sz="1600" i="1" dirty="0"/>
              <a:t>Vast Data Deduction: Insight on how a Computer Pinpoints Data</a:t>
            </a:r>
            <a:r>
              <a:rPr lang="en-US" sz="1600" dirty="0"/>
              <a:t>. students x students. Retrieved August 12, 2025, from </a:t>
            </a:r>
            <a:r>
              <a:rPr lang="en-US" sz="1600" dirty="0">
                <a:hlinkClick r:id="rId3"/>
              </a:rPr>
              <a:t>https://studentsxstudents.com/vast-data-deduction-insight-on-how-a-computer-earmarks-data-af51f9870b58</a:t>
            </a: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Pedregosa, F., </a:t>
            </a:r>
            <a:r>
              <a:rPr lang="en-US" sz="1600" i="1" dirty="0"/>
              <a:t>et al.</a:t>
            </a:r>
            <a:r>
              <a:rPr lang="en-US" sz="1600" dirty="0"/>
              <a:t> (2011). </a:t>
            </a:r>
            <a:r>
              <a:rPr lang="en-US" sz="1600" i="1" dirty="0"/>
              <a:t>Scikit-learn: Machine Learning in Python</a:t>
            </a:r>
            <a:r>
              <a:rPr lang="en-US" sz="1600" dirty="0"/>
              <a:t>. Journal of Machine Learning Research, 12, 2825–2830. Retrieved August 12, 2025, from </a:t>
            </a:r>
            <a:r>
              <a:rPr lang="en-US" sz="1600" dirty="0">
                <a:hlinkClick r:id="rId4"/>
              </a:rPr>
              <a:t>https://scikit-learn.org/stable/modules/clustering.html</a:t>
            </a: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Virtanen, P., et al. (2025). </a:t>
            </a:r>
            <a:r>
              <a:rPr lang="en-US" sz="1600" i="1" dirty="0" err="1"/>
              <a:t>scipy.cluster.hierarchy.linkage</a:t>
            </a:r>
            <a:r>
              <a:rPr lang="en-US" sz="1600" dirty="0"/>
              <a:t> (v1.16.1) [Documentation]. SciPy. Retrieved August 12, 2025, from </a:t>
            </a:r>
            <a:r>
              <a:rPr lang="en-US" sz="1600" dirty="0">
                <a:hlinkClick r:id="rId5"/>
              </a:rPr>
              <a:t>https://docs.scipy.org/doc/scipy/reference/generated/scipy.cluster.hierarchy.linkage.html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469915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18B4B-9203-7FD0-3C49-8647E421B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241" y="2002631"/>
            <a:ext cx="10033659" cy="2852737"/>
          </a:xfrm>
        </p:spPr>
        <p:txBody>
          <a:bodyPr anchor="ctr"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0120533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D51C5-B503-F2F0-0101-25CEDBD76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402BC0-BB09-0E5D-E145-2A31EDA80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16" y="399535"/>
            <a:ext cx="11951769" cy="60589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98B7F3F-637E-A963-DCDD-0200AE259021}"/>
              </a:ext>
            </a:extLst>
          </p:cNvPr>
          <p:cNvSpPr txBox="1"/>
          <p:nvPr/>
        </p:nvSpPr>
        <p:spPr>
          <a:xfrm>
            <a:off x="1392247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Chomps L156 WE 2/23/25 (Year-over-Year Aggregated) – Total US - Food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6941CA-6A67-E312-3A66-B7AC9117226F}"/>
              </a:ext>
            </a:extLst>
          </p:cNvPr>
          <p:cNvSpPr txBox="1"/>
          <p:nvPr/>
        </p:nvSpPr>
        <p:spPr>
          <a:xfrm>
            <a:off x="136471" y="5719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Chomps – Clustering on Velocity</a:t>
            </a:r>
          </a:p>
        </p:txBody>
      </p:sp>
    </p:spTree>
    <p:extLst>
      <p:ext uri="{BB962C8B-B14F-4D97-AF65-F5344CB8AC3E}">
        <p14:creationId xmlns:p14="http://schemas.microsoft.com/office/powerpoint/2010/main" val="30215242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D48FB8-E81C-920F-A25C-AD455D690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BC1A39A1-EA97-3A5D-8C8D-E999251D25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16" y="409933"/>
            <a:ext cx="11951769" cy="603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3FBC19-20D5-6EB8-230E-9763EDD4FDAA}"/>
              </a:ext>
            </a:extLst>
          </p:cNvPr>
          <p:cNvSpPr txBox="1"/>
          <p:nvPr/>
        </p:nvSpPr>
        <p:spPr>
          <a:xfrm>
            <a:off x="1392247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Chomps L156 WE 2/23/25 (Year-over-Year Aggregated) – Total US - Food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D0B89C-538C-CB9C-3003-BC52D3E24B9B}"/>
              </a:ext>
            </a:extLst>
          </p:cNvPr>
          <p:cNvSpPr txBox="1"/>
          <p:nvPr/>
        </p:nvSpPr>
        <p:spPr>
          <a:xfrm>
            <a:off x="136471" y="-25097"/>
            <a:ext cx="37222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Chomps – Clustering on Velocity &amp; Time (alpha = 0.1, exp. decay distance function)</a:t>
            </a:r>
          </a:p>
        </p:txBody>
      </p:sp>
    </p:spTree>
    <p:extLst>
      <p:ext uri="{BB962C8B-B14F-4D97-AF65-F5344CB8AC3E}">
        <p14:creationId xmlns:p14="http://schemas.microsoft.com/office/powerpoint/2010/main" val="26180444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3CE45-FCAD-9B7E-2B6A-AE24A950D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AA6E42F-9C74-56CF-FC94-849F96F7A9EF}"/>
              </a:ext>
            </a:extLst>
          </p:cNvPr>
          <p:cNvSpPr txBox="1"/>
          <p:nvPr/>
        </p:nvSpPr>
        <p:spPr>
          <a:xfrm>
            <a:off x="1392247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TruFru L156 WE 1/5/25 (Year-over-Year Aggregated) – Total US - Food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5921FC-98AF-618A-AC18-BF0367629D26}"/>
              </a:ext>
            </a:extLst>
          </p:cNvPr>
          <p:cNvSpPr txBox="1"/>
          <p:nvPr/>
        </p:nvSpPr>
        <p:spPr>
          <a:xfrm>
            <a:off x="120116" y="57201"/>
            <a:ext cx="37222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TruFru – Clustering on Velocity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CFA85EDB-4E14-0116-65A4-D478D1863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16" y="409933"/>
            <a:ext cx="11951769" cy="603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1102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AE4C1-C7B4-2963-934D-AB2C7C85F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DE9F4-7D33-D7DB-6399-386171727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Executive 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2F87A4-44BA-1F4D-EF95-3B76119A3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b="1" dirty="0"/>
              <a:t>Problem Statement: </a:t>
            </a:r>
            <a:r>
              <a:rPr lang="en-US" sz="1600" dirty="0"/>
              <a:t>How can we replace fixed quad-period seasonality with data-driven seasonal clusters to reduce pricing regression complexity and capture true demand variation.</a:t>
            </a:r>
          </a:p>
          <a:p>
            <a:r>
              <a:rPr lang="en-US" sz="1600" b="1" dirty="0"/>
              <a:t>Hierarchical Agglomerative Clustering</a:t>
            </a:r>
          </a:p>
          <a:p>
            <a:pPr lvl="1"/>
            <a:r>
              <a:rPr lang="en-US" sz="1600" dirty="0"/>
              <a:t>Base Dollar Velocity</a:t>
            </a:r>
          </a:p>
          <a:p>
            <a:pPr lvl="1"/>
            <a:r>
              <a:rPr lang="en-US" sz="1600" dirty="0"/>
              <a:t>Base Dollar Velocity &amp; Time</a:t>
            </a:r>
          </a:p>
          <a:p>
            <a:r>
              <a:rPr lang="en-US" sz="1600" b="1" dirty="0"/>
              <a:t>Evaluation Metrics</a:t>
            </a:r>
          </a:p>
          <a:p>
            <a:pPr lvl="1"/>
            <a:r>
              <a:rPr lang="en-US" sz="1600" dirty="0"/>
              <a:t>Silhouette Score, </a:t>
            </a:r>
            <a:r>
              <a:rPr lang="en-US" sz="1600" dirty="0" err="1"/>
              <a:t>Calinski-Harabasz</a:t>
            </a:r>
            <a:r>
              <a:rPr lang="en-US" sz="1600" dirty="0"/>
              <a:t> (CH) Index, Davies-Bouldin (DB) Index</a:t>
            </a:r>
          </a:p>
          <a:p>
            <a:pPr lvl="1"/>
            <a:r>
              <a:rPr lang="en-US" sz="1600" dirty="0"/>
              <a:t>Dendrogram</a:t>
            </a:r>
          </a:p>
          <a:p>
            <a:pPr lvl="1"/>
            <a:r>
              <a:rPr lang="en-US" sz="1600" dirty="0"/>
              <a:t>Silhouette Plot</a:t>
            </a:r>
          </a:p>
          <a:p>
            <a:pPr lvl="1"/>
            <a:r>
              <a:rPr lang="en-US" sz="1600" i="1" dirty="0"/>
              <a:t>Velocity &amp; Time Clustering only: Silhouette Score vs. Alpha plots</a:t>
            </a:r>
          </a:p>
          <a:p>
            <a:r>
              <a:rPr lang="en-US" sz="1600" b="1" dirty="0"/>
              <a:t>Regressions</a:t>
            </a:r>
          </a:p>
          <a:p>
            <a:pPr lvl="1"/>
            <a:r>
              <a:rPr lang="en-US" sz="1600" dirty="0"/>
              <a:t>Compare Demand Indices and regression model metrics between pricing regressions that:</a:t>
            </a:r>
          </a:p>
          <a:p>
            <a:pPr lvl="2"/>
            <a:r>
              <a:rPr lang="en-US" sz="1600" dirty="0"/>
              <a:t>do not use period</a:t>
            </a:r>
          </a:p>
          <a:p>
            <a:pPr lvl="2"/>
            <a:r>
              <a:rPr lang="en-US" sz="1600" dirty="0"/>
              <a:t>use standard quad-periods</a:t>
            </a:r>
          </a:p>
          <a:p>
            <a:pPr lvl="2"/>
            <a:r>
              <a:rPr lang="en-US" sz="1600" dirty="0"/>
              <a:t>use clustered periods</a:t>
            </a:r>
          </a:p>
        </p:txBody>
      </p:sp>
    </p:spTree>
    <p:extLst>
      <p:ext uri="{BB962C8B-B14F-4D97-AF65-F5344CB8AC3E}">
        <p14:creationId xmlns:p14="http://schemas.microsoft.com/office/powerpoint/2010/main" val="9279054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35AA19-52F0-5989-F2D0-E71D5D48D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A31E176-DF0B-8231-366E-E054D393ABEC}"/>
              </a:ext>
            </a:extLst>
          </p:cNvPr>
          <p:cNvSpPr txBox="1"/>
          <p:nvPr/>
        </p:nvSpPr>
        <p:spPr>
          <a:xfrm>
            <a:off x="136471" y="-25097"/>
            <a:ext cx="37222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TruFru – Clustering on Velocity &amp; Time (alpha = 0.1, exp. decay distance function)</a:t>
            </a: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4F0E9B17-2710-4F11-50A7-C5E293C655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16" y="409933"/>
            <a:ext cx="11951769" cy="603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24B76C-7FFC-1D24-4624-A11AC703CB4F}"/>
              </a:ext>
            </a:extLst>
          </p:cNvPr>
          <p:cNvSpPr txBox="1"/>
          <p:nvPr/>
        </p:nvSpPr>
        <p:spPr>
          <a:xfrm>
            <a:off x="1392247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TruFru L156 WE 1/5/25 (Year-over-Year Aggregated) – Total US - Food </a:t>
            </a:r>
          </a:p>
        </p:txBody>
      </p:sp>
    </p:spTree>
    <p:extLst>
      <p:ext uri="{BB962C8B-B14F-4D97-AF65-F5344CB8AC3E}">
        <p14:creationId xmlns:p14="http://schemas.microsoft.com/office/powerpoint/2010/main" val="12647085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976DED-F075-66C6-CE4B-A424807D72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7F55620-52A2-C306-8AF0-207C21D51E12}"/>
              </a:ext>
            </a:extLst>
          </p:cNvPr>
          <p:cNvSpPr txBox="1"/>
          <p:nvPr/>
        </p:nvSpPr>
        <p:spPr>
          <a:xfrm>
            <a:off x="120116" y="57201"/>
            <a:ext cx="37222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Martinelli’s – Clustering on Velocity</a:t>
            </a: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862DA5B3-38DA-A09C-4C4C-832A0BBE5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16" y="409933"/>
            <a:ext cx="11951769" cy="603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D5158DD-D9B1-E3C6-7630-ADABCC643B1A}"/>
              </a:ext>
            </a:extLst>
          </p:cNvPr>
          <p:cNvSpPr txBox="1"/>
          <p:nvPr/>
        </p:nvSpPr>
        <p:spPr>
          <a:xfrm>
            <a:off x="1392246" y="6539189"/>
            <a:ext cx="61424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Martinelli’s L156 WE 12/29/24 (Year-over-Year Aggregated) – Total US - Food </a:t>
            </a:r>
          </a:p>
        </p:txBody>
      </p:sp>
    </p:spTree>
    <p:extLst>
      <p:ext uri="{BB962C8B-B14F-4D97-AF65-F5344CB8AC3E}">
        <p14:creationId xmlns:p14="http://schemas.microsoft.com/office/powerpoint/2010/main" val="17381942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D5ADF-C812-6E0A-59E1-5E85FC61F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7906C67-D9DC-175E-E0D2-2B77A3E274AF}"/>
              </a:ext>
            </a:extLst>
          </p:cNvPr>
          <p:cNvSpPr txBox="1"/>
          <p:nvPr/>
        </p:nvSpPr>
        <p:spPr>
          <a:xfrm>
            <a:off x="136471" y="-25097"/>
            <a:ext cx="37222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Martinelli’s – Clustering on Velocity &amp; Time (alpha = 0.1, exp. decay distance function)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381A47-8A27-7A31-A23C-BB38D06730F5}"/>
              </a:ext>
            </a:extLst>
          </p:cNvPr>
          <p:cNvSpPr txBox="1"/>
          <p:nvPr/>
        </p:nvSpPr>
        <p:spPr>
          <a:xfrm>
            <a:off x="1392246" y="6539189"/>
            <a:ext cx="61424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Martinelli’s L156 WE 12/29/24 (Year-over-Year Aggregated) – Total US - Food </a:t>
            </a:r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7A5CC2E2-5A7C-5A6F-14C3-1BF407CFAB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16" y="409933"/>
            <a:ext cx="11951769" cy="603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7698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9FCAE1-24CB-6EE7-E9A4-90FAA48BF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A5095-86AB-EF22-DCC3-8559CD15D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Linkage Criterion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414EDB3-C338-96FD-F307-47ACE77AF08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15551" y="1594630"/>
            <a:ext cx="11360896" cy="4431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Single linkage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Distance between two clusters = shortest distance between any two points (nearest neighbor). Can create “chained” clusters.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Complete linkage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Distance = farthest distance between any two points (furthest neighbor). Produces compact, evenly shaped clusters.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Average linkage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Distance = average of all pairwise distances between points in the two clusters. Balances chaining and compactness.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Weighted linkage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Like average linkage but updates distances with equal weight to each existing cluster, regardless of size.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Centroid linkage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Distance between clusters = distance between their centroids (mean vectors). Can cause reversals in dendrograms.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Median linkage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Similar to centroid but uses median instead of mean for each dimension; more robust to outliers.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Ward’s linkage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Merges clusters that result in the smallest increase in total within-cluster variance; tends to create clusters of similar size.</a:t>
            </a:r>
          </a:p>
        </p:txBody>
      </p:sp>
    </p:spTree>
    <p:extLst>
      <p:ext uri="{BB962C8B-B14F-4D97-AF65-F5344CB8AC3E}">
        <p14:creationId xmlns:p14="http://schemas.microsoft.com/office/powerpoint/2010/main" val="14633053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EB94A-1CC8-77D1-863F-1F07095F8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E8869-2688-E27F-B433-BC8CF6284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Linkage Criterion – SciPy Documentation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9FC898-0959-FE9E-1190-48E8FDCC5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" y="1278949"/>
            <a:ext cx="5401163" cy="49743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E5FC6D-9B79-438F-93A0-5E6064DEC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6044" y="1639955"/>
            <a:ext cx="5277796" cy="42523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3B2C5D8-A54D-BC97-640A-80218D97792F}"/>
              </a:ext>
            </a:extLst>
          </p:cNvPr>
          <p:cNvSpPr txBox="1"/>
          <p:nvPr/>
        </p:nvSpPr>
        <p:spPr>
          <a:xfrm>
            <a:off x="1401391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Source: SciPy v1.16.1 documentation</a:t>
            </a:r>
          </a:p>
        </p:txBody>
      </p:sp>
    </p:spTree>
    <p:extLst>
      <p:ext uri="{BB962C8B-B14F-4D97-AF65-F5344CB8AC3E}">
        <p14:creationId xmlns:p14="http://schemas.microsoft.com/office/powerpoint/2010/main" val="7804148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AFF5D-EF70-5E14-FA55-99790C26C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89779-EBC1-DAD0-566A-F85EEFB20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Cluster Evaluation Metrics – scikit-learn Documentation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7EB676-95B7-A455-CCFE-8B99C0176423}"/>
              </a:ext>
            </a:extLst>
          </p:cNvPr>
          <p:cNvSpPr txBox="1"/>
          <p:nvPr/>
        </p:nvSpPr>
        <p:spPr>
          <a:xfrm>
            <a:off x="1401391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Source: Source: scikit-learn documentation — </a:t>
            </a:r>
            <a:r>
              <a:rPr lang="en-US" sz="1100" i="1" dirty="0">
                <a:solidFill>
                  <a:schemeClr val="bg1"/>
                </a:solidFill>
              </a:rPr>
              <a:t>Clustering performance evaluation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CF48B-E5C8-9AA0-5A52-A5BD626D3CDF}"/>
              </a:ext>
            </a:extLst>
          </p:cNvPr>
          <p:cNvSpPr txBox="1"/>
          <p:nvPr/>
        </p:nvSpPr>
        <p:spPr>
          <a:xfrm>
            <a:off x="867991" y="1382308"/>
            <a:ext cx="2179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Silhouette Score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B573E3-ED9E-7A80-01A0-39244D9E8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739" y="2294551"/>
            <a:ext cx="8618522" cy="3310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9445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85251-425C-1E19-5D8C-1830B45D0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CA86-DDD7-4BB3-044B-C5B1FA9A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Cluster Evaluation Metrics – scikit-learn Documentation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62CA3A-5D64-E294-8D59-5EC9857E3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561" y="1909381"/>
            <a:ext cx="6322876" cy="40810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F4E22E-584F-77EC-4FCA-58BCAA8A4C0B}"/>
              </a:ext>
            </a:extLst>
          </p:cNvPr>
          <p:cNvSpPr txBox="1"/>
          <p:nvPr/>
        </p:nvSpPr>
        <p:spPr>
          <a:xfrm>
            <a:off x="838200" y="1360628"/>
            <a:ext cx="2179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 Index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5FC546-4807-1EF0-4999-A12967A287ED}"/>
              </a:ext>
            </a:extLst>
          </p:cNvPr>
          <p:cNvSpPr txBox="1"/>
          <p:nvPr/>
        </p:nvSpPr>
        <p:spPr>
          <a:xfrm>
            <a:off x="1401391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Source: Source: scikit-learn documentation — </a:t>
            </a:r>
            <a:r>
              <a:rPr lang="en-US" sz="1100" i="1" dirty="0">
                <a:solidFill>
                  <a:schemeClr val="bg1"/>
                </a:solidFill>
              </a:rPr>
              <a:t>Clustering performance evaluation</a:t>
            </a:r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5180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428FD4-2E57-EC96-7E23-4BF0C9C42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CDC9A-F3E4-7132-9786-B4A5B0E83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Cluster Evaluation Metrics – scikit-learn Documentation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45FA6F6-52BB-0F8A-B1A6-9D3048679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145" y="1785050"/>
            <a:ext cx="7533709" cy="432971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0F1303D-547E-242B-F235-A9A0157E7A6D}"/>
              </a:ext>
            </a:extLst>
          </p:cNvPr>
          <p:cNvSpPr txBox="1"/>
          <p:nvPr/>
        </p:nvSpPr>
        <p:spPr>
          <a:xfrm>
            <a:off x="838200" y="1360628"/>
            <a:ext cx="2179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DB Index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3AE41E-5761-75E6-EBDC-A867DBF51377}"/>
              </a:ext>
            </a:extLst>
          </p:cNvPr>
          <p:cNvSpPr txBox="1"/>
          <p:nvPr/>
        </p:nvSpPr>
        <p:spPr>
          <a:xfrm>
            <a:off x="1401391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Source: Source: scikit-learn documentation — </a:t>
            </a:r>
            <a:r>
              <a:rPr lang="en-US" sz="1100" i="1" dirty="0">
                <a:solidFill>
                  <a:schemeClr val="bg1"/>
                </a:solidFill>
              </a:rPr>
              <a:t>Clustering performance evaluation</a:t>
            </a:r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22518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8CBC6-D166-EB9A-8261-83897AAB5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931EA-8169-0608-FC73-C29BB7C18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 Distance Functions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0DF8AD-AB99-BA5E-9B73-2A25FBE2C0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200"/>
          <a:stretch>
            <a:fillRect/>
          </a:stretch>
        </p:blipFill>
        <p:spPr>
          <a:xfrm>
            <a:off x="605744" y="1990324"/>
            <a:ext cx="5013973" cy="32613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1844DE-8461-F687-A5FE-60A2A1F035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5465"/>
          <a:stretch>
            <a:fillRect/>
          </a:stretch>
        </p:blipFill>
        <p:spPr>
          <a:xfrm>
            <a:off x="6407693" y="1635997"/>
            <a:ext cx="5013973" cy="397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535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5EEAD-B742-B825-90B8-1C14AC3C1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232338C-C8AC-BB01-177B-3E431B582C9E}"/>
              </a:ext>
            </a:extLst>
          </p:cNvPr>
          <p:cNvSpPr txBox="1"/>
          <p:nvPr/>
        </p:nvSpPr>
        <p:spPr>
          <a:xfrm>
            <a:off x="1392246" y="6539189"/>
            <a:ext cx="61424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IRI Data, Martinelli’s 2022-2024 Weekly (Year-over-Year Aggregated) – Total US - Food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52EDB4-3C4D-53E0-A7AD-C3E34250A8F6}"/>
              </a:ext>
            </a:extLst>
          </p:cNvPr>
          <p:cNvGrpSpPr/>
          <p:nvPr/>
        </p:nvGrpSpPr>
        <p:grpSpPr>
          <a:xfrm>
            <a:off x="2059707" y="953715"/>
            <a:ext cx="7889706" cy="5459865"/>
            <a:chOff x="1899530" y="413455"/>
            <a:chExt cx="8210060" cy="603109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3F0B9A7-B057-D46A-4DA3-881C89C14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172000"/>
                      </a14:imgEffect>
                    </a14:imgLayer>
                  </a14:imgProps>
                </a:ext>
              </a:extLst>
            </a:blip>
            <a:srcRect b="51360"/>
            <a:stretch>
              <a:fillRect/>
            </a:stretch>
          </p:blipFill>
          <p:spPr>
            <a:xfrm>
              <a:off x="1899530" y="413455"/>
              <a:ext cx="8210060" cy="261514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5359B9E-B802-E35E-34C9-0C6AF432E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172000"/>
                      </a14:imgEffect>
                    </a14:imgLayer>
                  </a14:imgProps>
                </a:ext>
              </a:extLst>
            </a:blip>
            <a:srcRect t="48526"/>
            <a:stretch>
              <a:fillRect/>
            </a:stretch>
          </p:blipFill>
          <p:spPr>
            <a:xfrm>
              <a:off x="1899530" y="3677003"/>
              <a:ext cx="8210060" cy="2767542"/>
            </a:xfrm>
            <a:prstGeom prst="rect">
              <a:avLst/>
            </a:prstGeom>
          </p:spPr>
        </p:pic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83989E7C-673C-F6C8-7D04-519EAC778FD6}"/>
                </a:ext>
              </a:extLst>
            </p:cNvPr>
            <p:cNvSpPr/>
            <p:nvPr/>
          </p:nvSpPr>
          <p:spPr>
            <a:xfrm>
              <a:off x="5877959" y="2981275"/>
              <a:ext cx="436081" cy="648406"/>
            </a:xfrm>
            <a:prstGeom prst="downArrow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109EF3C9-FB24-4628-E01A-E75A71687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56" y="186632"/>
            <a:ext cx="11650885" cy="947173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Visual Overview: Quad Periods vs. Clustered Seasons – Martinelli’s Data </a:t>
            </a:r>
          </a:p>
        </p:txBody>
      </p:sp>
    </p:spTree>
    <p:extLst>
      <p:ext uri="{BB962C8B-B14F-4D97-AF65-F5344CB8AC3E}">
        <p14:creationId xmlns:p14="http://schemas.microsoft.com/office/powerpoint/2010/main" val="2320635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02E4D-A834-E489-7A9D-15B3F2CE7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AE7B2-0C06-62EB-519C-ADA21D43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&amp; Attributes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6DAAB6-C68D-C7B4-7B06-31AAAA00C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0754"/>
            <a:ext cx="10515600" cy="481459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b="1" dirty="0"/>
              <a:t>Datasets for building clustering pipeline: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Chomps (low seasonality)</a:t>
            </a:r>
          </a:p>
          <a:p>
            <a:pPr lvl="1">
              <a:spcAft>
                <a:spcPts val="600"/>
              </a:spcAft>
            </a:pPr>
            <a:r>
              <a:rPr lang="en-US" sz="2000" dirty="0" err="1"/>
              <a:t>TruFru</a:t>
            </a:r>
            <a:r>
              <a:rPr lang="en-US" sz="2000" dirty="0"/>
              <a:t> (medium seasonality)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Martinelli’s (high seasonality)</a:t>
            </a:r>
          </a:p>
          <a:p>
            <a:pPr>
              <a:spcAft>
                <a:spcPts val="600"/>
              </a:spcAft>
            </a:pPr>
            <a:r>
              <a:rPr lang="en-US" sz="2000" b="1" dirty="0"/>
              <a:t>Attributes: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Account: Total US Food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Base Dollar Velocity: Base Dollars / Stores Selling / Weeks in Distribution</a:t>
            </a:r>
          </a:p>
          <a:p>
            <a:pPr lvl="2">
              <a:spcAft>
                <a:spcPts val="600"/>
              </a:spcAft>
            </a:pPr>
            <a:r>
              <a:rPr lang="en-US" sz="1800" dirty="0"/>
              <a:t>Velocity is aggregated over multiple years</a:t>
            </a:r>
          </a:p>
          <a:p>
            <a:pPr lvl="2">
              <a:spcAft>
                <a:spcPts val="600"/>
              </a:spcAft>
            </a:pPr>
            <a:r>
              <a:rPr lang="en-US" sz="1600" dirty="0"/>
              <a:t>Note: Database baselines are used</a:t>
            </a:r>
          </a:p>
        </p:txBody>
      </p:sp>
    </p:spTree>
    <p:extLst>
      <p:ext uri="{BB962C8B-B14F-4D97-AF65-F5344CB8AC3E}">
        <p14:creationId xmlns:p14="http://schemas.microsoft.com/office/powerpoint/2010/main" val="1533008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30C37-4A14-46E3-0D25-E5C4B0B4D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8F0F4-C5ED-8AD4-D644-77C998C5A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340" y="1381180"/>
            <a:ext cx="10033659" cy="938588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864E2-E0D7-D4FF-C9CA-675B1A5AB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8341" y="3081963"/>
            <a:ext cx="10033659" cy="239485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Hierarchical agglomerative clustering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Clustering on velocity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Clustering on velocity &amp; 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Alpha optimization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Regression Validation</a:t>
            </a:r>
          </a:p>
        </p:txBody>
      </p:sp>
    </p:spTree>
    <p:extLst>
      <p:ext uri="{BB962C8B-B14F-4D97-AF65-F5344CB8AC3E}">
        <p14:creationId xmlns:p14="http://schemas.microsoft.com/office/powerpoint/2010/main" val="2284832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C3E56-E63A-5CC5-4D21-D988DED80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1D137-9521-154C-52F2-48805E405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Hierarchical Agglomerative Clustering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A3F0D4-A895-45A9-0435-4043A2AB4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733729"/>
            <a:ext cx="4456176" cy="389609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800" b="1" dirty="0"/>
              <a:t>Unsupervised machine learning: </a:t>
            </a:r>
            <a:r>
              <a:rPr lang="en-US" sz="1800" dirty="0"/>
              <a:t>no input-output pairs, no period labels on week numbers</a:t>
            </a:r>
          </a:p>
          <a:p>
            <a:pPr>
              <a:spcAft>
                <a:spcPts val="600"/>
              </a:spcAft>
            </a:pPr>
            <a:r>
              <a:rPr lang="en-US" sz="1800" b="1" dirty="0"/>
              <a:t>Agglomerative: </a:t>
            </a:r>
            <a:r>
              <a:rPr lang="en-US" sz="1800" dirty="0"/>
              <a:t>every data point in its own cluster </a:t>
            </a:r>
            <a:r>
              <a:rPr lang="en-US" sz="1800" dirty="0">
                <a:sym typeface="Wingdings" panose="05000000000000000000" pitchFamily="2" charset="2"/>
              </a:rPr>
              <a:t> merge </a:t>
            </a:r>
            <a:r>
              <a:rPr lang="en-US" sz="1800" i="1" dirty="0">
                <a:sym typeface="Wingdings" panose="05000000000000000000" pitchFamily="2" charset="2"/>
              </a:rPr>
              <a:t>similar</a:t>
            </a:r>
            <a:r>
              <a:rPr lang="en-US" sz="1800" dirty="0">
                <a:sym typeface="Wingdings" panose="05000000000000000000" pitchFamily="2" charset="2"/>
              </a:rPr>
              <a:t> pairs of clusters until 1 is left</a:t>
            </a:r>
          </a:p>
          <a:p>
            <a:pPr>
              <a:spcAft>
                <a:spcPts val="600"/>
              </a:spcAft>
            </a:pPr>
            <a:r>
              <a:rPr lang="en-US" sz="1800" b="1" dirty="0">
                <a:sym typeface="Wingdings" panose="05000000000000000000" pitchFamily="2" charset="2"/>
              </a:rPr>
              <a:t>Linkage Criterion: </a:t>
            </a:r>
            <a:r>
              <a:rPr lang="en-US" sz="1800" dirty="0">
                <a:sym typeface="Wingdings" panose="05000000000000000000" pitchFamily="2" charset="2"/>
              </a:rPr>
              <a:t>methods for deciding the order of cluster combinations</a:t>
            </a:r>
          </a:p>
          <a:p>
            <a:pPr lvl="1">
              <a:spcAft>
                <a:spcPts val="600"/>
              </a:spcAft>
            </a:pPr>
            <a:r>
              <a:rPr lang="en-US" sz="1800" b="1" dirty="0">
                <a:sym typeface="Wingdings" panose="05000000000000000000" pitchFamily="2" charset="2"/>
              </a:rPr>
              <a:t>Single</a:t>
            </a:r>
            <a:r>
              <a:rPr lang="en-US" sz="1800" dirty="0">
                <a:sym typeface="Wingdings" panose="05000000000000000000" pitchFamily="2" charset="2"/>
              </a:rPr>
              <a:t>, complete, average, weighted, centroid, median, ward</a:t>
            </a:r>
          </a:p>
        </p:txBody>
      </p:sp>
      <p:pic>
        <p:nvPicPr>
          <p:cNvPr id="4" name="Picture 3" descr="A comparison of a graph&#10;&#10;AI-generated content may be incorrect.">
            <a:extLst>
              <a:ext uri="{FF2B5EF4-FFF2-40B4-BE49-F238E27FC236}">
                <a16:creationId xmlns:a16="http://schemas.microsoft.com/office/drawing/2014/main" id="{577742AE-EFCC-C066-A074-3903582459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929" r="8437"/>
          <a:stretch>
            <a:fillRect/>
          </a:stretch>
        </p:blipFill>
        <p:spPr>
          <a:xfrm>
            <a:off x="5294376" y="1736761"/>
            <a:ext cx="6589776" cy="38930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E3EE9C-EBD5-0A47-12CE-850206AF825A}"/>
              </a:ext>
            </a:extLst>
          </p:cNvPr>
          <p:cNvSpPr txBox="1"/>
          <p:nvPr/>
        </p:nvSpPr>
        <p:spPr>
          <a:xfrm>
            <a:off x="1401391" y="6539189"/>
            <a:ext cx="4868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GIF Source: Makkar, </a:t>
            </a:r>
            <a:r>
              <a:rPr lang="en-US" sz="1100" i="1" dirty="0">
                <a:solidFill>
                  <a:schemeClr val="bg1"/>
                </a:solidFill>
              </a:rPr>
              <a:t>Vast Data Deduction</a:t>
            </a:r>
            <a:r>
              <a:rPr lang="en-US" sz="1100" dirty="0">
                <a:solidFill>
                  <a:schemeClr val="bg1"/>
                </a:solidFill>
              </a:rPr>
              <a:t> (students x students, 2022)</a:t>
            </a:r>
          </a:p>
        </p:txBody>
      </p:sp>
    </p:spTree>
    <p:extLst>
      <p:ext uri="{BB962C8B-B14F-4D97-AF65-F5344CB8AC3E}">
        <p14:creationId xmlns:p14="http://schemas.microsoft.com/office/powerpoint/2010/main" val="4023447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BC7999-7753-8344-D30B-99DA0ACB0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DF631-1E9C-5123-C9CC-904C109F9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Cluster Evaluation Metrics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BA7B80-2EAD-76D9-221D-4A5411F16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0628"/>
            <a:ext cx="10515600" cy="4279392"/>
          </a:xfrm>
        </p:spPr>
        <p:txBody>
          <a:bodyPr anchor="ctr">
            <a:normAutofit/>
          </a:bodyPr>
          <a:lstStyle/>
          <a:p>
            <a:pPr>
              <a:spcAft>
                <a:spcPts val="2400"/>
              </a:spcAft>
            </a:pPr>
            <a:r>
              <a:rPr lang="en-US" sz="1800" dirty="0"/>
              <a:t>Dendrogram: tree diagram showing how clusters merge step-by-step; merge height reflects the distance between joined clusters.</a:t>
            </a:r>
          </a:p>
          <a:p>
            <a:pPr>
              <a:spcAft>
                <a:spcPts val="2400"/>
              </a:spcAft>
            </a:pPr>
            <a:r>
              <a:rPr lang="en-US" sz="1800" b="1" dirty="0"/>
              <a:t>Silhouette Score</a:t>
            </a:r>
            <a:r>
              <a:rPr lang="en-US" sz="1800" dirty="0"/>
              <a:t>: measures how similar a point is to its own cluster compared to other clusters. Ranges from -1 (poor fit) to 1 (well separated); higher is better.</a:t>
            </a:r>
          </a:p>
          <a:p>
            <a:pPr>
              <a:spcAft>
                <a:spcPts val="2400"/>
              </a:spcAft>
            </a:pPr>
            <a:r>
              <a:rPr lang="en-US" sz="1800" dirty="0"/>
              <a:t>CH Index: ratio of between-cluster variance to within-cluster variance, adjusted for number of clusters. Higher values indicate better defined clusters.</a:t>
            </a:r>
          </a:p>
          <a:p>
            <a:pPr>
              <a:spcAft>
                <a:spcPts val="2400"/>
              </a:spcAft>
            </a:pPr>
            <a:r>
              <a:rPr lang="en-US" sz="1800" dirty="0"/>
              <a:t>DB Index: measures average similarity between each cluster and its most similar other cluster; lower values indicate tighter, more distinct clusters.</a:t>
            </a:r>
          </a:p>
        </p:txBody>
      </p:sp>
    </p:spTree>
    <p:extLst>
      <p:ext uri="{BB962C8B-B14F-4D97-AF65-F5344CB8AC3E}">
        <p14:creationId xmlns:p14="http://schemas.microsoft.com/office/powerpoint/2010/main" val="2004015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34689-A6BE-6CA0-8105-BD67B6F4B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241" y="547752"/>
            <a:ext cx="10033659" cy="2852737"/>
          </a:xfrm>
        </p:spPr>
        <p:txBody>
          <a:bodyPr/>
          <a:lstStyle/>
          <a:p>
            <a:r>
              <a:rPr lang="en-US" dirty="0"/>
              <a:t>Clustering on Velocity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63A3-8FFA-D689-E177-25C4CE430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85241" y="3759831"/>
            <a:ext cx="10033659" cy="1500187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Case Study: Chomps</a:t>
            </a:r>
          </a:p>
          <a:p>
            <a:r>
              <a:rPr lang="en-US" dirty="0">
                <a:solidFill>
                  <a:schemeClr val="accent2"/>
                </a:solidFill>
              </a:rPr>
              <a:t>Takeaway: Narrow focus to Single Linkage &amp; Silhouette Score</a:t>
            </a:r>
          </a:p>
        </p:txBody>
      </p:sp>
    </p:spTree>
    <p:extLst>
      <p:ext uri="{BB962C8B-B14F-4D97-AF65-F5344CB8AC3E}">
        <p14:creationId xmlns:p14="http://schemas.microsoft.com/office/powerpoint/2010/main" val="366685265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6093"/>
      </a:accent1>
      <a:accent2>
        <a:srgbClr val="FC4237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5835889DC0404384C41D93DBC7092A" ma:contentTypeVersion="3" ma:contentTypeDescription="Create a new document." ma:contentTypeScope="" ma:versionID="034d5895f6593ed6cbcefb2cb74b8092">
  <xsd:schema xmlns:xsd="http://www.w3.org/2001/XMLSchema" xmlns:xs="http://www.w3.org/2001/XMLSchema" xmlns:p="http://schemas.microsoft.com/office/2006/metadata/properties" xmlns:ns2="d8c05ac7-31e0-4bfe-897f-7059130aa835" targetNamespace="http://schemas.microsoft.com/office/2006/metadata/properties" ma:root="true" ma:fieldsID="fb7be96d1c8506c43600c48298e01a2d" ns2:_="">
    <xsd:import namespace="d8c05ac7-31e0-4bfe-897f-7059130aa8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c05ac7-31e0-4bfe-897f-7059130aa8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C8AC58-7E98-4900-8225-0FD1BF32D2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3935D7C-4D72-420E-8302-EB7076A5E46C}">
  <ds:schemaRefs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purl.org/dc/elements/1.1/"/>
    <ds:schemaRef ds:uri="d8c05ac7-31e0-4bfe-897f-7059130aa835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13DCEF0-8E09-45C1-A1B6-772B6FA2E78C}">
  <ds:schemaRefs>
    <ds:schemaRef ds:uri="d8c05ac7-31e0-4bfe-897f-7059130aa83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1062</TotalTime>
  <Words>1885</Words>
  <Application>Microsoft Office PowerPoint</Application>
  <PresentationFormat>Widescreen</PresentationFormat>
  <Paragraphs>190</Paragraphs>
  <Slides>38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Tahoma</vt:lpstr>
      <vt:lpstr>Wingdings</vt:lpstr>
      <vt:lpstr>Custom Design</vt:lpstr>
      <vt:lpstr>Seasonality Clustering  A Hierarchical Agglomerative Approach</vt:lpstr>
      <vt:lpstr>Background &amp; Context</vt:lpstr>
      <vt:lpstr>Executive Summary</vt:lpstr>
      <vt:lpstr>Visual Overview: Quad Periods vs. Clustered Seasons – Martinelli’s Data </vt:lpstr>
      <vt:lpstr>Data &amp; Attributes</vt:lpstr>
      <vt:lpstr>Methodology</vt:lpstr>
      <vt:lpstr>Hierarchical Agglomerative Clustering</vt:lpstr>
      <vt:lpstr>Cluster Evaluation Metrics</vt:lpstr>
      <vt:lpstr>Clustering on Velocity</vt:lpstr>
      <vt:lpstr>Chomps – Velocity Clustering</vt:lpstr>
      <vt:lpstr>Chomps – Dendrograms</vt:lpstr>
      <vt:lpstr>Chomps – Silhouette Plots</vt:lpstr>
      <vt:lpstr>Chomps – Silhouette Score, CH Index, DB Index by Number of Clusters</vt:lpstr>
      <vt:lpstr>Clustering on Velocity &amp; Time</vt:lpstr>
      <vt:lpstr>Custom Distance Functions Tested</vt:lpstr>
      <vt:lpstr>TruFru – Clustering With &amp; Without Time</vt:lpstr>
      <vt:lpstr>TruFru – Increasing Alpha (putting more weight to the time component in calculating distance) generally worsens average silhouette score</vt:lpstr>
      <vt:lpstr>Assessing Results with Pricing Regressions</vt:lpstr>
      <vt:lpstr>Martinelli’s – Complete linkage appears to cluster seasons more effectively in this case</vt:lpstr>
      <vt:lpstr>Martinelli’s – Clustered periods yield highest R-squared in pricing regression</vt:lpstr>
      <vt:lpstr>PowerPoint Presentation</vt:lpstr>
      <vt:lpstr>Challenges</vt:lpstr>
      <vt:lpstr>Continuations</vt:lpstr>
      <vt:lpstr>Acknowledgements</vt:lpstr>
      <vt:lpstr>References</vt:lpstr>
      <vt:lpstr>Appendix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Linkage Criterion</vt:lpstr>
      <vt:lpstr>Linkage Criterion – SciPy Documentation</vt:lpstr>
      <vt:lpstr>Cluster Evaluation Metrics – scikit-learn Documentation</vt:lpstr>
      <vt:lpstr>Cluster Evaluation Metrics – scikit-learn Documentation</vt:lpstr>
      <vt:lpstr>Cluster Evaluation Metrics – scikit-learn Documentation</vt:lpstr>
      <vt:lpstr>Custom Distance Functions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Johnny Valeriote</dc:creator>
  <cp:lastModifiedBy>Adam Mahmoud</cp:lastModifiedBy>
  <cp:revision>348</cp:revision>
  <dcterms:created xsi:type="dcterms:W3CDTF">2020-07-30T16:11:28Z</dcterms:created>
  <dcterms:modified xsi:type="dcterms:W3CDTF">2025-08-21T01:46:06Z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0x010100DE5835889DC0404384C41D93DBC7092A</vt:lpwstr>
  </property>
  <property fmtid="{D5CDD505-2E9C-101B-9397-08002B2CF9AE}" pid="3" name="Order">
    <vt:r8>600</vt:r8>
  </property>
  <property fmtid="{D5CDD505-2E9C-101B-9397-08002B2CF9AE}" pid="4" name="TriggerFlowInfo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_ExtendedDescription">
    <vt:lpwstr/>
  </property>
</Properties>
</file>

<file path=docProps/thumbnail.jpeg>
</file>